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0" r:id="rId5"/>
    <p:sldId id="270" r:id="rId6"/>
    <p:sldId id="265" r:id="rId7"/>
    <p:sldId id="264" r:id="rId8"/>
    <p:sldId id="258" r:id="rId9"/>
    <p:sldId id="273" r:id="rId10"/>
    <p:sldId id="259" r:id="rId11"/>
    <p:sldId id="266" r:id="rId12"/>
    <p:sldId id="271" r:id="rId13"/>
    <p:sldId id="267" r:id="rId14"/>
    <p:sldId id="261" r:id="rId15"/>
    <p:sldId id="272" r:id="rId16"/>
  </p:sldIdLst>
  <p:sldSz cx="12192000" cy="6858000"/>
  <p:notesSz cx="7010400" cy="9296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73776D-31BF-4477-8114-4357194E3362}" v="256" dt="2026-01-12T21:56:22.7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6" d="100"/>
          <a:sy n="76" d="100"/>
        </p:scale>
        <p:origin x="53" y="374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explosion val="17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D3C7-4C81-8B42-E26B88B8AAC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D3C7-4C81-8B42-E26B88B8AAC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D3C7-4C81-8B42-E26B88B8AAC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D3C7-4C81-8B42-E26B88B8AAC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D3C7-4C81-8B42-E26B88B8AAC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D3C7-4C81-8B42-E26B88B8AAC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D3C7-4C81-8B42-E26B88B8AAC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F-D3C7-4C81-8B42-E26B88B8AAC2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1-D3C7-4C81-8B42-E26B88B8AAC2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51D1-47AC-A98E-19D9591FA449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1D2C-488F-A313-552B64C50D5E}"/>
              </c:ext>
            </c:extLst>
          </c:dPt>
          <c:dLbls>
            <c:dLbl>
              <c:idx val="0"/>
              <c:layout>
                <c:manualLayout>
                  <c:x val="7.5117731574330132E-2"/>
                  <c:y val="1.20634297033555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C7-4C81-8B42-E26B88B8AAC2}"/>
                </c:ext>
              </c:extLst>
            </c:dLbl>
            <c:dLbl>
              <c:idx val="1"/>
              <c:layout>
                <c:manualLayout>
                  <c:x val="5.0669461327305987E-2"/>
                  <c:y val="9.65074376268440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3C7-4C81-8B42-E26B88B8AAC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D3C7-4C81-8B42-E26B88B8AAC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D3C7-4C81-8B42-E26B88B8AAC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D3C7-4C81-8B42-E26B88B8AAC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B-D3C7-4C81-8B42-E26B88B8AAC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D-D3C7-4C81-8B42-E26B88B8AAC2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F-D3C7-4C81-8B42-E26B88B8AAC2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1-D3C7-4C81-8B42-E26B88B8AAC2}"/>
                </c:ext>
              </c:extLst>
            </c:dLbl>
            <c:dLbl>
              <c:idx val="9"/>
              <c:layout>
                <c:manualLayout>
                  <c:x val="-2.3449680103213164E-2"/>
                  <c:y val="9.4987635459492242E-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292270531400966"/>
                      <c:h val="0.132712845025526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2-51D1-47AC-A98E-19D9591FA449}"/>
                </c:ext>
              </c:extLst>
            </c:dLbl>
            <c:dLbl>
              <c:idx val="10"/>
              <c:layout>
                <c:manualLayout>
                  <c:x val="-6.4185895035998003E-2"/>
                  <c:y val="-3.13098244001578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D2C-488F-A313-552B64C50D5E}"/>
                </c:ext>
              </c:extLst>
            </c:dLbl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Feuil1!$A$2:$A$12</c:f>
              <c:strCache>
                <c:ptCount val="11"/>
                <c:pt idx="0">
                  <c:v>CONSEIL</c:v>
                </c:pt>
                <c:pt idx="1">
                  <c:v>ADMINISTRATION ET ÉLECTION</c:v>
                </c:pt>
                <c:pt idx="2">
                  <c:v>SÉCURITÉ PUBLIQUE</c:v>
                </c:pt>
                <c:pt idx="3">
                  <c:v>TRAVAUX PUBLICS</c:v>
                </c:pt>
                <c:pt idx="4">
                  <c:v>HYGIÈNE DU MILIEU ET ENVIRONNEMENT</c:v>
                </c:pt>
                <c:pt idx="5">
                  <c:v>URBANISME</c:v>
                </c:pt>
                <c:pt idx="6">
                  <c:v>COMMUNICATION</c:v>
                </c:pt>
                <c:pt idx="7">
                  <c:v>LOISIRS ET CULTURE</c:v>
                </c:pt>
                <c:pt idx="8">
                  <c:v>FRAIS FINANCEMENT (INTÉRÊTS)</c:v>
                </c:pt>
                <c:pt idx="9">
                  <c:v>REMBOURSEMENT DE LA DETTE</c:v>
                </c:pt>
                <c:pt idx="10">
                  <c:v>IMMO ET AFFECTATIONS</c:v>
                </c:pt>
              </c:strCache>
            </c:strRef>
          </c:cat>
          <c:val>
            <c:numRef>
              <c:f>Feuil1!$B$2:$B$12</c:f>
              <c:numCache>
                <c:formatCode>#,##0.00</c:formatCode>
                <c:ptCount val="11"/>
                <c:pt idx="0" formatCode="General">
                  <c:v>348.5</c:v>
                </c:pt>
                <c:pt idx="1">
                  <c:v>2055</c:v>
                </c:pt>
                <c:pt idx="2">
                  <c:v>2219</c:v>
                </c:pt>
                <c:pt idx="3">
                  <c:v>4755.1000000000004</c:v>
                </c:pt>
                <c:pt idx="4">
                  <c:v>2307.6</c:v>
                </c:pt>
                <c:pt idx="5">
                  <c:v>1096.4000000000001</c:v>
                </c:pt>
                <c:pt idx="6" formatCode="General">
                  <c:v>226.5</c:v>
                </c:pt>
                <c:pt idx="7">
                  <c:v>1710.4</c:v>
                </c:pt>
                <c:pt idx="8">
                  <c:v>1083.5</c:v>
                </c:pt>
                <c:pt idx="9">
                  <c:v>1959.2</c:v>
                </c:pt>
                <c:pt idx="10" formatCode="General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39-49B4-B56F-7AF17672F834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F68F7A-D46D-251E-459E-41FC895C11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EC48843-D4B6-69BB-71B3-1B64D8429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F5D845-3958-BBBB-ECBC-1C749D38C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590B-3AE9-49C8-A255-C0FCA108B981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2FEB8A-2E4D-9303-1759-2F19B3E60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87DC8D-3DEC-FA02-BAAE-29288557C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FA7F-4658-4CF0-865D-BB466B0DB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373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B6860A-6FD8-FD79-F7F5-787D67EF1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D4085E1-3F17-B674-F00B-FCD573F892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14C7FD-82A5-D5C9-02B5-A3B6807C4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590B-3AE9-49C8-A255-C0FCA108B981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FD96BC-8B10-9EA7-10C4-E1C66AFF2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284F62-75D6-5C61-144F-0F84952E0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FA7F-4658-4CF0-865D-BB466B0DB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078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C7076E4-1C40-53EE-E59E-E8BF2E377A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B769F44-7FFC-36A4-821C-12D3240ED0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99138D-23CF-A120-BADE-0672B2063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590B-3AE9-49C8-A255-C0FCA108B981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1BD0DE-5CF0-17F6-E2EA-963397606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2DD26B-A9E8-D985-C2EA-29505377C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FA7F-4658-4CF0-865D-BB466B0DB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9656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43342F-406E-34CE-56BD-9FC1F2291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54BD25-265B-C178-0F94-1CD51330F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4BC1B8-3BC3-646A-D79C-55F2AA69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590B-3AE9-49C8-A255-C0FCA108B981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3C1838-AA46-CEC6-000D-4C7675593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0EA419-2863-8031-E3B3-7A6D731DE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FA7F-4658-4CF0-865D-BB466B0DB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142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D83F51-19C8-B78D-811C-00E3ABA4B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158864-6756-08CC-59C1-B8C05F97B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64F567-9AD1-92F3-A13F-64247FA31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590B-3AE9-49C8-A255-C0FCA108B981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F225AC-3DBE-F846-4536-5847066E2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2F2A4C-E7B4-D616-27DA-7757C88B4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FA7F-4658-4CF0-865D-BB466B0DB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459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5185DE-2F0C-41BB-9861-CA0C4F945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66B21E-3BD6-E172-9C6D-38A2973EEA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9B7BD2D-1B09-39B5-01C2-8497BD9CC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1710F2-5E3C-AD01-0547-E1C436D9F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590B-3AE9-49C8-A255-C0FCA108B981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CFA52D-85FF-13A0-A7E0-527DF58BA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52FB08-2DE3-0FAD-3AC4-25FAE8049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FA7F-4658-4CF0-865D-BB466B0DB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5391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DBF914-986E-5113-A5C1-328025295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A25BDB1-A5D1-311A-AFCF-E473CB87C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E3B0DC-1831-0F41-1BF7-0FA203024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3EE5F96-AA21-F14B-5AC8-B264B32DB6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6B86177-C435-616D-42C8-39F2C35A5E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784A6C7-140A-5A5D-FD6E-22C30C0CC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590B-3AE9-49C8-A255-C0FCA108B981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CB1CF34-DEA6-F8B7-9486-9C5F8C733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F30262D-23B1-FB54-F972-0CCE478EF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FA7F-4658-4CF0-865D-BB466B0DB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333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BC1309-DC56-FF81-CF2C-F59D39765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4388455-1B4D-8AB5-B101-5B0DF3DE9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590B-3AE9-49C8-A255-C0FCA108B981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1AA608A-9008-E015-ADCA-CAB1B9B13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93D64CB-2D96-ECAF-0EE7-2F4AC68C2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FA7F-4658-4CF0-865D-BB466B0DB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387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EEC3F49-75EC-6297-BCC8-9A648B5D9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590B-3AE9-49C8-A255-C0FCA108B981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E561051-E7F7-980C-DB45-68D5C95C0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8D83A4-6B1E-7B29-4451-FB4EE539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FA7F-4658-4CF0-865D-BB466B0DB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394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DB85B3-71B1-605E-59B8-47DB26D37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0883BA-8436-AB7D-FEA9-50A05F5A3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C0FB38E-F55C-B91B-29F2-7EE3F99AC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F628DB-CEA7-1BCC-3FFE-0C3C8A14F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590B-3AE9-49C8-A255-C0FCA108B981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05D58F-432E-9242-52C7-8EDCB8ECD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839A64-67B0-6B38-46FA-8853D66D0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FA7F-4658-4CF0-865D-BB466B0DB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0200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2EAD94-AE23-5798-3A86-12D484982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BCA7BE0-3660-218A-F7B1-7AA21AD34E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BB35B41-CDAD-EEAC-4A7F-6361EB3E8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704991-6371-E40F-4A3F-309002188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8590B-3AE9-49C8-A255-C0FCA108B981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A7633C-213E-3131-74E6-EB728273B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3BB244-08AA-CE5F-7A0D-A9E38E4EC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FA7F-4658-4CF0-865D-BB466B0DB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96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0DB8551-40BF-9AD8-88ED-03C9580B3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5488BBC-7E34-F38E-3040-7EEFC316D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2AF860-DE29-655E-21BF-6D75531D70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28590B-3AE9-49C8-A255-C0FCA108B981}" type="datetimeFigureOut">
              <a:rPr lang="fr-FR" smtClean="0"/>
              <a:t>12/01/2026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183315-E9DF-286C-1534-F0BA28C778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E7F8DA-F063-E1F6-0AE9-C30AA87040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4BFA7F-4658-4CF0-865D-BB466B0DB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6244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F0A604E4-7307-451C-93BE-F1F7E1BF3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7F3A0AA-35E5-4085-942B-737839030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02F5C38-C747-4173-ABBF-656E39E82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80DD78D-4EB4-98C4-2F8D-AF94FFC3D1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4" y="5490971"/>
            <a:ext cx="6962072" cy="1159200"/>
          </a:xfrm>
        </p:spPr>
        <p:txBody>
          <a:bodyPr anchor="ctr">
            <a:normAutofit/>
          </a:bodyPr>
          <a:lstStyle/>
          <a:p>
            <a:pPr algn="l"/>
            <a:r>
              <a:rPr lang="fr-FR" sz="3700">
                <a:solidFill>
                  <a:srgbClr val="FFFFFF"/>
                </a:solidFill>
              </a:rPr>
              <a:t>PRÉSENTATION DU BUDGET 2026 ET DU PTI 2026-2027-2028</a:t>
            </a:r>
          </a:p>
        </p:txBody>
      </p:sp>
      <p:pic>
        <p:nvPicPr>
          <p:cNvPr id="4" name="x_Image 1">
            <a:extLst>
              <a:ext uri="{FF2B5EF4-FFF2-40B4-BE49-F238E27FC236}">
                <a16:creationId xmlns:a16="http://schemas.microsoft.com/office/drawing/2014/main" id="{EF62A30D-33CF-D716-A88F-5F5D26DA80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72049" y="390832"/>
            <a:ext cx="8940520" cy="4519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3161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D5184B-8FCD-E8D2-827C-B819EF9F5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E37F253-9010-08B0-F090-8DEF6B9DB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REVENUS 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sz="3200" dirty="0">
                <a:solidFill>
                  <a:srgbClr val="FFFFFF"/>
                </a:solidFill>
              </a:rPr>
              <a:t>000</a:t>
            </a:r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$)</a:t>
            </a:r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36CE0EBB-CD5D-9C5F-19A1-5280A606F6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5290459"/>
              </p:ext>
            </p:extLst>
          </p:nvPr>
        </p:nvGraphicFramePr>
        <p:xfrm>
          <a:off x="432225" y="2404823"/>
          <a:ext cx="11327551" cy="35751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90351">
                  <a:extLst>
                    <a:ext uri="{9D8B030D-6E8A-4147-A177-3AD203B41FA5}">
                      <a16:colId xmlns:a16="http://schemas.microsoft.com/office/drawing/2014/main" val="329238704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977291006"/>
                    </a:ext>
                  </a:extLst>
                </a:gridCol>
                <a:gridCol w="1563624">
                  <a:extLst>
                    <a:ext uri="{9D8B030D-6E8A-4147-A177-3AD203B41FA5}">
                      <a16:colId xmlns:a16="http://schemas.microsoft.com/office/drawing/2014/main" val="1517970191"/>
                    </a:ext>
                  </a:extLst>
                </a:gridCol>
                <a:gridCol w="1606622">
                  <a:extLst>
                    <a:ext uri="{9D8B030D-6E8A-4147-A177-3AD203B41FA5}">
                      <a16:colId xmlns:a16="http://schemas.microsoft.com/office/drawing/2014/main" val="3501235709"/>
                    </a:ext>
                  </a:extLst>
                </a:gridCol>
                <a:gridCol w="1474906">
                  <a:extLst>
                    <a:ext uri="{9D8B030D-6E8A-4147-A177-3AD203B41FA5}">
                      <a16:colId xmlns:a16="http://schemas.microsoft.com/office/drawing/2014/main" val="1490134329"/>
                    </a:ext>
                  </a:extLst>
                </a:gridCol>
                <a:gridCol w="1732815">
                  <a:extLst>
                    <a:ext uri="{9D8B030D-6E8A-4147-A177-3AD203B41FA5}">
                      <a16:colId xmlns:a16="http://schemas.microsoft.com/office/drawing/2014/main" val="1371679409"/>
                    </a:ext>
                  </a:extLst>
                </a:gridCol>
                <a:gridCol w="1687633">
                  <a:extLst>
                    <a:ext uri="{9D8B030D-6E8A-4147-A177-3AD203B41FA5}">
                      <a16:colId xmlns:a16="http://schemas.microsoft.com/office/drawing/2014/main" val="1260913791"/>
                    </a:ext>
                  </a:extLst>
                </a:gridCol>
              </a:tblGrid>
              <a:tr h="1469520">
                <a:tc>
                  <a:txBody>
                    <a:bodyPr/>
                    <a:lstStyle/>
                    <a:p>
                      <a:endParaRPr lang="fr-FR" sz="2400"/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200" dirty="0"/>
                        <a:t>RÉEL</a:t>
                      </a:r>
                    </a:p>
                    <a:p>
                      <a:pPr algn="ctr"/>
                      <a:r>
                        <a:rPr lang="fr-FR" sz="2200" dirty="0"/>
                        <a:t>2023</a:t>
                      </a:r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200" dirty="0"/>
                        <a:t>RÉEL</a:t>
                      </a:r>
                    </a:p>
                    <a:p>
                      <a:pPr algn="ctr"/>
                      <a:r>
                        <a:rPr lang="fr-FR" sz="2200" dirty="0"/>
                        <a:t>2024</a:t>
                      </a:r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200"/>
                        <a:t>BUDGET</a:t>
                      </a:r>
                    </a:p>
                    <a:p>
                      <a:pPr algn="ctr"/>
                      <a:r>
                        <a:rPr lang="en-CA" sz="2200"/>
                        <a:t>2025</a:t>
                      </a:r>
                      <a:endParaRPr lang="fr-FR" sz="2200"/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200"/>
                        <a:t>BUDGET</a:t>
                      </a:r>
                    </a:p>
                    <a:p>
                      <a:pPr algn="ctr"/>
                      <a:r>
                        <a:rPr lang="en-CA" sz="2200"/>
                        <a:t>2026</a:t>
                      </a:r>
                      <a:endParaRPr lang="fr-FR" sz="2200"/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200" dirty="0"/>
                        <a:t>ÉCARTS</a:t>
                      </a:r>
                    </a:p>
                    <a:p>
                      <a:pPr algn="ctr"/>
                      <a:r>
                        <a:rPr lang="en-CA" sz="2200" dirty="0"/>
                        <a:t>2025-2026</a:t>
                      </a:r>
                    </a:p>
                    <a:p>
                      <a:pPr algn="ctr"/>
                      <a:r>
                        <a:rPr lang="en-CA" sz="2200" dirty="0"/>
                        <a:t>($)</a:t>
                      </a:r>
                      <a:endParaRPr lang="fr-FR" sz="2200" dirty="0"/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200" dirty="0"/>
                        <a:t>ÉCARTS</a:t>
                      </a:r>
                    </a:p>
                    <a:p>
                      <a:pPr algn="ctr"/>
                      <a:r>
                        <a:rPr lang="en-CA" sz="2200" dirty="0"/>
                        <a:t>2025-2026</a:t>
                      </a:r>
                    </a:p>
                    <a:p>
                      <a:pPr algn="ctr"/>
                      <a:r>
                        <a:rPr lang="en-CA" sz="2200" dirty="0"/>
                        <a:t>(%)</a:t>
                      </a:r>
                      <a:endParaRPr lang="fr-FR" sz="2200" dirty="0"/>
                    </a:p>
                    <a:p>
                      <a:pPr algn="ctr"/>
                      <a:endParaRPr lang="fr-FR" sz="2200" dirty="0"/>
                    </a:p>
                  </a:txBody>
                  <a:tcPr marL="109666" marR="109666" marT="54833" marB="54833"/>
                </a:tc>
                <a:extLst>
                  <a:ext uri="{0D108BD9-81ED-4DB2-BD59-A6C34878D82A}">
                    <a16:rowId xmlns:a16="http://schemas.microsoft.com/office/drawing/2014/main" val="527484449"/>
                  </a:ext>
                </a:extLst>
              </a:tr>
              <a:tr h="811526">
                <a:tc>
                  <a:txBody>
                    <a:bodyPr/>
                    <a:lstStyle/>
                    <a:p>
                      <a:r>
                        <a:rPr lang="en-CA" sz="2200" dirty="0"/>
                        <a:t>TAXE GÉNÉRALE</a:t>
                      </a:r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200" dirty="0"/>
                        <a:t>11 521,8</a:t>
                      </a:r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200" dirty="0"/>
                        <a:t>11 586,6</a:t>
                      </a:r>
                      <a:endParaRPr lang="fr-FR" sz="2200" dirty="0"/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200" dirty="0"/>
                        <a:t>10 834,3</a:t>
                      </a:r>
                      <a:endParaRPr lang="fr-FR" sz="2200" dirty="0"/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200" dirty="0"/>
                        <a:t>11 978,0</a:t>
                      </a:r>
                      <a:endParaRPr lang="fr-FR" sz="2200" dirty="0"/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200"/>
                        <a:t>1 143,7</a:t>
                      </a:r>
                      <a:endParaRPr lang="fr-FR" sz="2200"/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200"/>
                        <a:t>10,5</a:t>
                      </a:r>
                      <a:endParaRPr lang="fr-FR" sz="2200"/>
                    </a:p>
                  </a:txBody>
                  <a:tcPr marL="109666" marR="109666" marT="54833" marB="54833"/>
                </a:tc>
                <a:extLst>
                  <a:ext uri="{0D108BD9-81ED-4DB2-BD59-A6C34878D82A}">
                    <a16:rowId xmlns:a16="http://schemas.microsoft.com/office/drawing/2014/main" val="3891867111"/>
                  </a:ext>
                </a:extLst>
              </a:tr>
              <a:tr h="482529">
                <a:tc>
                  <a:txBody>
                    <a:bodyPr/>
                    <a:lstStyle/>
                    <a:p>
                      <a:r>
                        <a:rPr lang="en-CA" sz="2200"/>
                        <a:t>AUTRES</a:t>
                      </a:r>
                      <a:endParaRPr lang="fr-FR" sz="2200"/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CA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6 208,4</a:t>
                      </a:r>
                      <a:endParaRPr lang="fr-FR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24" marR="102812" marT="11424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CA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6 274,3</a:t>
                      </a:r>
                      <a:endParaRPr lang="fr-FR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24" marR="102812" marT="11424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CA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5 503,7</a:t>
                      </a:r>
                      <a:endParaRPr lang="fr-FR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24" marR="102812" marT="11424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CA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5 797,6</a:t>
                      </a:r>
                      <a:endParaRPr lang="fr-FR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24" marR="102812" marT="11424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CA" sz="2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293,9</a:t>
                      </a:r>
                      <a:endParaRPr lang="fr-FR" sz="2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1424" marR="102812" marT="11424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200"/>
                        <a:t>5,3</a:t>
                      </a:r>
                      <a:endParaRPr lang="fr-FR" sz="2200"/>
                    </a:p>
                  </a:txBody>
                  <a:tcPr marL="109666" marR="109666" marT="54833" marB="54833"/>
                </a:tc>
                <a:extLst>
                  <a:ext uri="{0D108BD9-81ED-4DB2-BD59-A6C34878D82A}">
                    <a16:rowId xmlns:a16="http://schemas.microsoft.com/office/drawing/2014/main" val="1009673514"/>
                  </a:ext>
                </a:extLst>
              </a:tr>
              <a:tr h="811526">
                <a:tc>
                  <a:txBody>
                    <a:bodyPr/>
                    <a:lstStyle/>
                    <a:p>
                      <a:r>
                        <a:rPr lang="en-CA" sz="2200" b="1"/>
                        <a:t>TOTAL</a:t>
                      </a:r>
                      <a:endParaRPr lang="fr-FR" sz="2200" b="1"/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200" b="1"/>
                        <a:t>17 730,2</a:t>
                      </a:r>
                      <a:endParaRPr lang="fr-FR" sz="2200" b="1"/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200" b="1"/>
                        <a:t>17 860,9</a:t>
                      </a:r>
                      <a:endParaRPr lang="fr-FR" sz="2200" b="1"/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200" b="1"/>
                        <a:t>16 338,0</a:t>
                      </a:r>
                      <a:endParaRPr lang="fr-FR" sz="2200" b="1"/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200" b="1" dirty="0"/>
                        <a:t>17 775,6</a:t>
                      </a:r>
                      <a:endParaRPr lang="fr-FR" sz="2200" b="1" dirty="0"/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200" b="1"/>
                        <a:t>1 437,6</a:t>
                      </a:r>
                      <a:endParaRPr lang="fr-FR" sz="2200" b="1"/>
                    </a:p>
                  </a:txBody>
                  <a:tcPr marL="109666" marR="109666" marT="54833" marB="548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200" b="1" dirty="0"/>
                        <a:t>8,8</a:t>
                      </a:r>
                      <a:endParaRPr lang="fr-FR" sz="2200" b="1" dirty="0"/>
                    </a:p>
                  </a:txBody>
                  <a:tcPr marL="109666" marR="109666" marT="54833" marB="54833"/>
                </a:tc>
                <a:extLst>
                  <a:ext uri="{0D108BD9-81ED-4DB2-BD59-A6C34878D82A}">
                    <a16:rowId xmlns:a16="http://schemas.microsoft.com/office/drawing/2014/main" val="947916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115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182125-D267-8460-5B9D-42B7DFD49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25C6CF6-F7E4-833C-AD09-D4F0A5375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rgbClr val="FFFFFF"/>
                </a:solidFill>
              </a:rPr>
              <a:t>REVENUS </a:t>
            </a:r>
            <a:r>
              <a:rPr lang="fr-FR" sz="3200" dirty="0">
                <a:solidFill>
                  <a:srgbClr val="FFFFFF"/>
                </a:solidFill>
              </a:rPr>
              <a:t>(%)</a:t>
            </a:r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67B09CDA-1BFB-E225-B8B5-DA681A5331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2218868"/>
              </p:ext>
            </p:extLst>
          </p:nvPr>
        </p:nvGraphicFramePr>
        <p:xfrm>
          <a:off x="713232" y="2112579"/>
          <a:ext cx="10702388" cy="419280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66568">
                  <a:extLst>
                    <a:ext uri="{9D8B030D-6E8A-4147-A177-3AD203B41FA5}">
                      <a16:colId xmlns:a16="http://schemas.microsoft.com/office/drawing/2014/main" val="3292387041"/>
                    </a:ext>
                  </a:extLst>
                </a:gridCol>
                <a:gridCol w="1888067">
                  <a:extLst>
                    <a:ext uri="{9D8B030D-6E8A-4147-A177-3AD203B41FA5}">
                      <a16:colId xmlns:a16="http://schemas.microsoft.com/office/drawing/2014/main" val="977291006"/>
                    </a:ext>
                  </a:extLst>
                </a:gridCol>
                <a:gridCol w="1921933">
                  <a:extLst>
                    <a:ext uri="{9D8B030D-6E8A-4147-A177-3AD203B41FA5}">
                      <a16:colId xmlns:a16="http://schemas.microsoft.com/office/drawing/2014/main" val="1517970191"/>
                    </a:ext>
                  </a:extLst>
                </a:gridCol>
                <a:gridCol w="1744133">
                  <a:extLst>
                    <a:ext uri="{9D8B030D-6E8A-4147-A177-3AD203B41FA5}">
                      <a16:colId xmlns:a16="http://schemas.microsoft.com/office/drawing/2014/main" val="3501235709"/>
                    </a:ext>
                  </a:extLst>
                </a:gridCol>
                <a:gridCol w="2381687">
                  <a:extLst>
                    <a:ext uri="{9D8B030D-6E8A-4147-A177-3AD203B41FA5}">
                      <a16:colId xmlns:a16="http://schemas.microsoft.com/office/drawing/2014/main" val="1490134329"/>
                    </a:ext>
                  </a:extLst>
                </a:gridCol>
              </a:tblGrid>
              <a:tr h="1652004">
                <a:tc>
                  <a:txBody>
                    <a:bodyPr/>
                    <a:lstStyle/>
                    <a:p>
                      <a:endParaRPr lang="fr-FR" sz="3200"/>
                    </a:p>
                  </a:txBody>
                  <a:tcPr marL="144913" marR="144913" marT="72456" marB="724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/>
                        <a:t>2023-2024</a:t>
                      </a:r>
                    </a:p>
                  </a:txBody>
                  <a:tcPr marL="144913" marR="144913" marT="72456" marB="724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/>
                        <a:t>2024-2025</a:t>
                      </a:r>
                    </a:p>
                  </a:txBody>
                  <a:tcPr marL="144913" marR="144913" marT="72456" marB="724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/>
                        <a:t>2025-2026</a:t>
                      </a:r>
                      <a:endParaRPr lang="fr-FR" sz="3200"/>
                    </a:p>
                  </a:txBody>
                  <a:tcPr marL="144913" marR="144913" marT="72456" marB="7245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3200"/>
                        <a:t>MOYENNE SUR TROIS ANS</a:t>
                      </a:r>
                      <a:endParaRPr lang="fr-FR" sz="3200"/>
                    </a:p>
                  </a:txBody>
                  <a:tcPr marL="144913" marR="144913" marT="72456" marB="72456"/>
                </a:tc>
                <a:extLst>
                  <a:ext uri="{0D108BD9-81ED-4DB2-BD59-A6C34878D82A}">
                    <a16:rowId xmlns:a16="http://schemas.microsoft.com/office/drawing/2014/main" val="527484449"/>
                  </a:ext>
                </a:extLst>
              </a:tr>
              <a:tr h="1168962">
                <a:tc>
                  <a:txBody>
                    <a:bodyPr/>
                    <a:lstStyle/>
                    <a:p>
                      <a:r>
                        <a:rPr lang="en-CA" sz="3200" dirty="0"/>
                        <a:t>TAXE GÉNÉRALE</a:t>
                      </a:r>
                    </a:p>
                  </a:txBody>
                  <a:tcPr marL="144913" marR="144913" marT="72456" marB="7245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/>
                        <a:t>0,6</a:t>
                      </a:r>
                      <a:endParaRPr lang="fr-FR" sz="3200"/>
                    </a:p>
                  </a:txBody>
                  <a:tcPr marL="144913" marR="144913" marT="72456" marB="7245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/>
                        <a:t>(6,5)</a:t>
                      </a:r>
                      <a:endParaRPr lang="fr-FR" sz="3200"/>
                    </a:p>
                  </a:txBody>
                  <a:tcPr marL="144913" marR="144913" marT="72456" marB="7245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/>
                        <a:t>10,5</a:t>
                      </a:r>
                      <a:endParaRPr lang="fr-FR" sz="3200"/>
                    </a:p>
                  </a:txBody>
                  <a:tcPr marL="144913" marR="144913" marT="72456" marB="7245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/>
                        <a:t>1,3</a:t>
                      </a:r>
                      <a:endParaRPr lang="fr-FR" sz="3200"/>
                    </a:p>
                  </a:txBody>
                  <a:tcPr marL="144913" marR="144913" marT="72456" marB="72456"/>
                </a:tc>
                <a:extLst>
                  <a:ext uri="{0D108BD9-81ED-4DB2-BD59-A6C34878D82A}">
                    <a16:rowId xmlns:a16="http://schemas.microsoft.com/office/drawing/2014/main" val="3891867111"/>
                  </a:ext>
                </a:extLst>
              </a:tr>
              <a:tr h="685920">
                <a:tc>
                  <a:txBody>
                    <a:bodyPr/>
                    <a:lstStyle/>
                    <a:p>
                      <a:r>
                        <a:rPr lang="en-CA" sz="3200"/>
                        <a:t>AUTRES</a:t>
                      </a:r>
                      <a:endParaRPr lang="fr-FR" sz="3200"/>
                    </a:p>
                  </a:txBody>
                  <a:tcPr marL="144913" marR="144913" marT="72456" marB="72456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CA" sz="3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  <a:endParaRPr lang="fr-FR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095" marR="135856" marT="15095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CA" sz="3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(12,3)</a:t>
                      </a:r>
                      <a:endParaRPr lang="fr-FR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095" marR="135856" marT="15095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CA" sz="3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5,3</a:t>
                      </a:r>
                      <a:endParaRPr lang="fr-FR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095" marR="135856" marT="15095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CA" sz="3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(2,2)</a:t>
                      </a:r>
                      <a:endParaRPr lang="fr-FR" sz="3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095" marR="135856" marT="15095" marB="0"/>
                </a:tc>
                <a:extLst>
                  <a:ext uri="{0D108BD9-81ED-4DB2-BD59-A6C34878D82A}">
                    <a16:rowId xmlns:a16="http://schemas.microsoft.com/office/drawing/2014/main" val="1009673514"/>
                  </a:ext>
                </a:extLst>
              </a:tr>
              <a:tr h="685920">
                <a:tc>
                  <a:txBody>
                    <a:bodyPr/>
                    <a:lstStyle/>
                    <a:p>
                      <a:r>
                        <a:rPr lang="en-CA" sz="3200" b="1"/>
                        <a:t>TOTAL</a:t>
                      </a:r>
                      <a:endParaRPr lang="fr-FR" sz="3200" b="1"/>
                    </a:p>
                  </a:txBody>
                  <a:tcPr marL="144913" marR="144913" marT="72456" marB="7245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b="1"/>
                        <a:t>0,7</a:t>
                      </a:r>
                      <a:endParaRPr lang="fr-FR" sz="3200" b="1"/>
                    </a:p>
                  </a:txBody>
                  <a:tcPr marL="144913" marR="144913" marT="72456" marB="7245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b="1"/>
                        <a:t>(8,5)</a:t>
                      </a:r>
                      <a:endParaRPr lang="fr-FR" sz="3200" b="1"/>
                    </a:p>
                  </a:txBody>
                  <a:tcPr marL="144913" marR="144913" marT="72456" marB="7245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b="1"/>
                        <a:t>8,8</a:t>
                      </a:r>
                      <a:endParaRPr lang="fr-FR" sz="3200" b="1"/>
                    </a:p>
                  </a:txBody>
                  <a:tcPr marL="144913" marR="144913" marT="72456" marB="72456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3200" b="1" dirty="0"/>
                        <a:t>0,1</a:t>
                      </a:r>
                      <a:endParaRPr lang="fr-FR" sz="3200" b="1" dirty="0"/>
                    </a:p>
                  </a:txBody>
                  <a:tcPr marL="144913" marR="144913" marT="72456" marB="72456"/>
                </a:tc>
                <a:extLst>
                  <a:ext uri="{0D108BD9-81ED-4DB2-BD59-A6C34878D82A}">
                    <a16:rowId xmlns:a16="http://schemas.microsoft.com/office/drawing/2014/main" val="947916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9767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6C3B2C-12C2-9094-A12C-A98EBED4A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04FB366-5931-E28C-42C7-F70E4077E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150B1B-7204-A6F0-A9B0-F0CF726F3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F7630AB-1BBD-6617-96A6-BF42DA8AE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D087963-F37E-AEFB-81D2-1510BA6C4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F2B9FAD-A0A4-3ECB-9B93-02FFBD9E3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rgbClr val="FFFFFF"/>
                </a:solidFill>
              </a:rPr>
              <a:t>TAUX DE TAXES 2026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ECDE37A8-C1FC-C8D5-F50B-1A5DD6D94A9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2019299"/>
            <a:ext cx="10515600" cy="422063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b="1" u="sng" dirty="0"/>
              <a:t>TAXE GÉNÉRALE </a:t>
            </a:r>
            <a:r>
              <a:rPr lang="en-CA" dirty="0"/>
              <a:t>						</a:t>
            </a:r>
            <a:r>
              <a:rPr lang="en-CA" b="1" dirty="0"/>
              <a:t>0,55 $ / 100</a:t>
            </a:r>
          </a:p>
          <a:p>
            <a:pPr marL="0" indent="0">
              <a:buNone/>
            </a:pPr>
            <a:endParaRPr lang="en-CA" b="1" dirty="0"/>
          </a:p>
          <a:p>
            <a:pPr marL="0" indent="0">
              <a:buNone/>
            </a:pPr>
            <a:r>
              <a:rPr lang="en-CA" i="1" dirty="0"/>
              <a:t>	Comparable 2025					0,63 $ / 100</a:t>
            </a:r>
          </a:p>
          <a:p>
            <a:pPr marL="0" indent="0">
              <a:buNone/>
            </a:pPr>
            <a:r>
              <a:rPr lang="en-CA" b="1" dirty="0"/>
              <a:t>	</a:t>
            </a:r>
          </a:p>
          <a:p>
            <a:pPr marL="0" indent="0">
              <a:buNone/>
            </a:pPr>
            <a:r>
              <a:rPr lang="en-CA" b="1" u="sng" dirty="0"/>
              <a:t>TAXE COMMERCIALE </a:t>
            </a:r>
            <a:r>
              <a:rPr lang="en-CA" dirty="0"/>
              <a:t> 					</a:t>
            </a:r>
            <a:r>
              <a:rPr lang="en-CA" b="1" dirty="0"/>
              <a:t>0,70 $ / 100</a:t>
            </a:r>
          </a:p>
          <a:p>
            <a:pPr marL="0" indent="0">
              <a:buNone/>
            </a:pPr>
            <a:endParaRPr lang="en-CA" b="1" dirty="0"/>
          </a:p>
          <a:p>
            <a:pPr marL="0" indent="0">
              <a:buNone/>
            </a:pPr>
            <a:r>
              <a:rPr lang="en-CA" i="1" dirty="0"/>
              <a:t>	Comparable 2025					0,81 $ / 100</a:t>
            </a:r>
          </a:p>
          <a:p>
            <a:pPr marL="0" indent="0">
              <a:buNone/>
            </a:pPr>
            <a:endParaRPr lang="en-CA" b="1" dirty="0"/>
          </a:p>
          <a:p>
            <a:pPr marL="0" indent="0">
              <a:buNone/>
            </a:pPr>
            <a:r>
              <a:rPr lang="en-CA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83098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BAA8E5-5EA0-3AEC-D4BC-8721D0EBF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5FFA474-77DE-8442-2172-6FD47031F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r-FR" sz="3400" dirty="0">
                <a:solidFill>
                  <a:srgbClr val="FFFFFF"/>
                </a:solidFill>
              </a:rPr>
              <a:t>PROGRAMME TRIENNAL D’IMMOBILISATION </a:t>
            </a:r>
            <a:r>
              <a:rPr lang="fr-FR" sz="3200" dirty="0">
                <a:solidFill>
                  <a:srgbClr val="FFFFFF"/>
                </a:solidFill>
              </a:rPr>
              <a:t>(000 $)</a:t>
            </a:r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7F4B7CB9-E203-3EAA-5365-5CD201EC37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6866728"/>
              </p:ext>
            </p:extLst>
          </p:nvPr>
        </p:nvGraphicFramePr>
        <p:xfrm>
          <a:off x="740664" y="2112579"/>
          <a:ext cx="10415016" cy="41928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457436">
                  <a:extLst>
                    <a:ext uri="{9D8B030D-6E8A-4147-A177-3AD203B41FA5}">
                      <a16:colId xmlns:a16="http://schemas.microsoft.com/office/drawing/2014/main" val="3292387041"/>
                    </a:ext>
                  </a:extLst>
                </a:gridCol>
                <a:gridCol w="2042188">
                  <a:extLst>
                    <a:ext uri="{9D8B030D-6E8A-4147-A177-3AD203B41FA5}">
                      <a16:colId xmlns:a16="http://schemas.microsoft.com/office/drawing/2014/main" val="2351448225"/>
                    </a:ext>
                  </a:extLst>
                </a:gridCol>
                <a:gridCol w="1795106">
                  <a:extLst>
                    <a:ext uri="{9D8B030D-6E8A-4147-A177-3AD203B41FA5}">
                      <a16:colId xmlns:a16="http://schemas.microsoft.com/office/drawing/2014/main" val="977291006"/>
                    </a:ext>
                  </a:extLst>
                </a:gridCol>
                <a:gridCol w="1560143">
                  <a:extLst>
                    <a:ext uri="{9D8B030D-6E8A-4147-A177-3AD203B41FA5}">
                      <a16:colId xmlns:a16="http://schemas.microsoft.com/office/drawing/2014/main" val="1517970191"/>
                    </a:ext>
                  </a:extLst>
                </a:gridCol>
                <a:gridCol w="1560143">
                  <a:extLst>
                    <a:ext uri="{9D8B030D-6E8A-4147-A177-3AD203B41FA5}">
                      <a16:colId xmlns:a16="http://schemas.microsoft.com/office/drawing/2014/main" val="3501235709"/>
                    </a:ext>
                  </a:extLst>
                </a:gridCol>
              </a:tblGrid>
              <a:tr h="405572">
                <a:tc>
                  <a:txBody>
                    <a:bodyPr/>
                    <a:lstStyle/>
                    <a:p>
                      <a:endParaRPr lang="fr-FR" sz="1900"/>
                    </a:p>
                  </a:txBody>
                  <a:tcPr marL="85684" marR="85684" marT="42842" marB="42842"/>
                </a:tc>
                <a:tc>
                  <a:txBody>
                    <a:bodyPr/>
                    <a:lstStyle/>
                    <a:p>
                      <a:endParaRPr lang="fr-FR" sz="1900"/>
                    </a:p>
                  </a:txBody>
                  <a:tcPr marL="85684" marR="85684" marT="42842" marB="428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900"/>
                        <a:t>2026</a:t>
                      </a:r>
                    </a:p>
                  </a:txBody>
                  <a:tcPr marL="85684" marR="85684" marT="42842" marB="428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900"/>
                        <a:t>2027</a:t>
                      </a:r>
                    </a:p>
                  </a:txBody>
                  <a:tcPr marL="85684" marR="85684" marT="42842" marB="4284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900"/>
                        <a:t>2028</a:t>
                      </a:r>
                      <a:endParaRPr lang="fr-FR" sz="1900"/>
                    </a:p>
                  </a:txBody>
                  <a:tcPr marL="85684" marR="85684" marT="42842" marB="42842"/>
                </a:tc>
                <a:extLst>
                  <a:ext uri="{0D108BD9-81ED-4DB2-BD59-A6C34878D82A}">
                    <a16:rowId xmlns:a16="http://schemas.microsoft.com/office/drawing/2014/main" val="527484449"/>
                  </a:ext>
                </a:extLst>
              </a:tr>
              <a:tr h="1262412">
                <a:tc>
                  <a:txBody>
                    <a:bodyPr/>
                    <a:lstStyle/>
                    <a:p>
                      <a:r>
                        <a:rPr lang="en-CA" sz="1900" dirty="0"/>
                        <a:t>ENTRETIEN DES PROPRIÉTÉS MUNICIPALES</a:t>
                      </a:r>
                    </a:p>
                  </a:txBody>
                  <a:tcPr marL="85684" marR="85684" marT="42842" marB="42842"/>
                </a:tc>
                <a:tc>
                  <a:txBody>
                    <a:bodyPr/>
                    <a:lstStyle/>
                    <a:p>
                      <a:r>
                        <a:rPr lang="en-CA" sz="1900"/>
                        <a:t>COÛT TOTAL</a:t>
                      </a:r>
                    </a:p>
                    <a:p>
                      <a:r>
                        <a:rPr lang="en-CA" sz="1900"/>
                        <a:t>SUBVENTION</a:t>
                      </a:r>
                    </a:p>
                    <a:p>
                      <a:r>
                        <a:rPr lang="en-CA" sz="1900"/>
                        <a:t>COÛT NET</a:t>
                      </a:r>
                    </a:p>
                    <a:p>
                      <a:pPr algn="r"/>
                      <a:endParaRPr lang="en-CA" sz="1900"/>
                    </a:p>
                  </a:txBody>
                  <a:tcPr marL="85684" marR="85684" marT="42842" marB="42842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900"/>
                        <a:t>800</a:t>
                      </a:r>
                    </a:p>
                    <a:p>
                      <a:pPr algn="r"/>
                      <a:r>
                        <a:rPr lang="fr-FR" sz="1900"/>
                        <a:t>125</a:t>
                      </a:r>
                    </a:p>
                    <a:p>
                      <a:pPr algn="r"/>
                      <a:r>
                        <a:rPr lang="fr-FR" sz="1900"/>
                        <a:t>675</a:t>
                      </a:r>
                    </a:p>
                  </a:txBody>
                  <a:tcPr marL="85684" marR="85684" marT="42842" marB="42842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900"/>
                        <a:t>6 000</a:t>
                      </a:r>
                    </a:p>
                    <a:p>
                      <a:pPr algn="r"/>
                      <a:r>
                        <a:rPr lang="fr-FR" sz="1900"/>
                        <a:t>3 000</a:t>
                      </a:r>
                    </a:p>
                    <a:p>
                      <a:pPr algn="r"/>
                      <a:r>
                        <a:rPr lang="fr-FR" sz="1900"/>
                        <a:t>3 000</a:t>
                      </a:r>
                    </a:p>
                  </a:txBody>
                  <a:tcPr marL="85684" marR="85684" marT="42842" marB="42842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900"/>
                        <a:t>-</a:t>
                      </a:r>
                    </a:p>
                    <a:p>
                      <a:pPr algn="r"/>
                      <a:r>
                        <a:rPr lang="fr-FR" sz="1900"/>
                        <a:t>-</a:t>
                      </a:r>
                    </a:p>
                    <a:p>
                      <a:pPr algn="r"/>
                      <a:r>
                        <a:rPr lang="fr-FR" sz="1900"/>
                        <a:t>-</a:t>
                      </a:r>
                    </a:p>
                  </a:txBody>
                  <a:tcPr marL="85684" marR="85684" marT="42842" marB="42842"/>
                </a:tc>
                <a:extLst>
                  <a:ext uri="{0D108BD9-81ED-4DB2-BD59-A6C34878D82A}">
                    <a16:rowId xmlns:a16="http://schemas.microsoft.com/office/drawing/2014/main" val="3891867111"/>
                  </a:ext>
                </a:extLst>
              </a:tr>
              <a:tr h="1262412">
                <a:tc>
                  <a:txBody>
                    <a:bodyPr/>
                    <a:lstStyle/>
                    <a:p>
                      <a:r>
                        <a:rPr lang="en-CA" sz="1900"/>
                        <a:t>VÉHICULES ET ÉQUIPEMENTS</a:t>
                      </a:r>
                      <a:endParaRPr lang="fr-FR" sz="1900"/>
                    </a:p>
                  </a:txBody>
                  <a:tcPr marL="85684" marR="85684" marT="42842" marB="42842"/>
                </a:tc>
                <a:tc>
                  <a:txBody>
                    <a:bodyPr/>
                    <a:lstStyle/>
                    <a:p>
                      <a:r>
                        <a:rPr lang="en-CA" sz="1900"/>
                        <a:t>COÛT TOTAL</a:t>
                      </a:r>
                    </a:p>
                    <a:p>
                      <a:r>
                        <a:rPr lang="en-CA" sz="1900"/>
                        <a:t>SUBVENTION</a:t>
                      </a:r>
                    </a:p>
                    <a:p>
                      <a:r>
                        <a:rPr lang="en-CA" sz="1900"/>
                        <a:t>COÛT NET</a:t>
                      </a:r>
                    </a:p>
                    <a:p>
                      <a:endParaRPr lang="fr-FR" sz="1900"/>
                    </a:p>
                  </a:txBody>
                  <a:tcPr marL="85684" marR="85684" marT="42842" marB="42842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1 330</a:t>
                      </a:r>
                    </a:p>
                    <a:p>
                      <a:pPr algn="r" fontAlgn="t">
                        <a:buNone/>
                      </a:pPr>
                      <a:r>
                        <a:rPr lang="fr-FR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  <a:p>
                      <a:pPr algn="r" fontAlgn="t">
                        <a:buNone/>
                      </a:pPr>
                      <a:r>
                        <a:rPr lang="fr-FR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1 330</a:t>
                      </a:r>
                    </a:p>
                  </a:txBody>
                  <a:tcPr marL="8925" marR="80329" marT="8925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3 950</a:t>
                      </a:r>
                    </a:p>
                    <a:p>
                      <a:pPr algn="r" fontAlgn="t">
                        <a:buNone/>
                      </a:pPr>
                      <a:r>
                        <a:rPr lang="fr-FR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1 500</a:t>
                      </a:r>
                    </a:p>
                    <a:p>
                      <a:pPr algn="r" fontAlgn="t">
                        <a:buNone/>
                      </a:pPr>
                      <a:r>
                        <a:rPr lang="fr-FR" sz="1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2 450</a:t>
                      </a:r>
                    </a:p>
                  </a:txBody>
                  <a:tcPr marL="8925" marR="80329" marT="8925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560</a:t>
                      </a:r>
                    </a:p>
                    <a:p>
                      <a:pPr algn="r" fontAlgn="t">
                        <a:buNone/>
                      </a:pPr>
                      <a:r>
                        <a:rPr lang="fr-FR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  <a:p>
                      <a:pPr algn="r" fontAlgn="t">
                        <a:buNone/>
                      </a:pPr>
                      <a:r>
                        <a:rPr lang="fr-FR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560</a:t>
                      </a:r>
                    </a:p>
                  </a:txBody>
                  <a:tcPr marL="8925" marR="80329" marT="8925" marB="0"/>
                </a:tc>
                <a:extLst>
                  <a:ext uri="{0D108BD9-81ED-4DB2-BD59-A6C34878D82A}">
                    <a16:rowId xmlns:a16="http://schemas.microsoft.com/office/drawing/2014/main" val="1009673514"/>
                  </a:ext>
                </a:extLst>
              </a:tr>
              <a:tr h="1262412">
                <a:tc>
                  <a:txBody>
                    <a:bodyPr/>
                    <a:lstStyle/>
                    <a:p>
                      <a:r>
                        <a:rPr lang="en-CA" sz="1900" b="0"/>
                        <a:t>CHEMINS ET TROTTOIRS</a:t>
                      </a:r>
                      <a:endParaRPr lang="fr-FR" sz="1900" b="0"/>
                    </a:p>
                  </a:txBody>
                  <a:tcPr marL="85684" marR="85684" marT="42842" marB="42842"/>
                </a:tc>
                <a:tc>
                  <a:txBody>
                    <a:bodyPr/>
                    <a:lstStyle/>
                    <a:p>
                      <a:r>
                        <a:rPr lang="en-CA" sz="1900"/>
                        <a:t>COÛT TOTAL</a:t>
                      </a:r>
                    </a:p>
                    <a:p>
                      <a:r>
                        <a:rPr lang="en-CA" sz="1900"/>
                        <a:t>SUBVENTION</a:t>
                      </a:r>
                    </a:p>
                    <a:p>
                      <a:r>
                        <a:rPr lang="en-CA" sz="1900"/>
                        <a:t>COÛT NET</a:t>
                      </a:r>
                    </a:p>
                    <a:p>
                      <a:endParaRPr lang="fr-FR" sz="1900" b="0"/>
                    </a:p>
                  </a:txBody>
                  <a:tcPr marL="85684" marR="85684" marT="42842" marB="42842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900" b="0" dirty="0"/>
                        <a:t>-</a:t>
                      </a:r>
                    </a:p>
                    <a:p>
                      <a:pPr algn="r"/>
                      <a:r>
                        <a:rPr lang="fr-FR" sz="1900" b="0" dirty="0"/>
                        <a:t>-</a:t>
                      </a:r>
                    </a:p>
                    <a:p>
                      <a:pPr algn="r"/>
                      <a:r>
                        <a:rPr lang="fr-FR" sz="1900" b="0" dirty="0"/>
                        <a:t>-</a:t>
                      </a:r>
                    </a:p>
                  </a:txBody>
                  <a:tcPr marL="85684" marR="85684" marT="42842" marB="42842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900" b="0" dirty="0"/>
                        <a:t>10 939</a:t>
                      </a:r>
                    </a:p>
                    <a:p>
                      <a:pPr algn="r"/>
                      <a:r>
                        <a:rPr lang="fr-FR" sz="1900" b="0" dirty="0"/>
                        <a:t>5 469</a:t>
                      </a:r>
                    </a:p>
                    <a:p>
                      <a:pPr algn="r"/>
                      <a:r>
                        <a:rPr lang="fr-FR" sz="1900" b="0"/>
                        <a:t>5 469</a:t>
                      </a:r>
                      <a:endParaRPr lang="fr-FR" sz="1900" b="0" dirty="0"/>
                    </a:p>
                  </a:txBody>
                  <a:tcPr marL="85684" marR="85684" marT="42842" marB="42842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900" b="0" dirty="0"/>
                        <a:t>4 000</a:t>
                      </a:r>
                    </a:p>
                    <a:p>
                      <a:pPr algn="r"/>
                      <a:r>
                        <a:rPr lang="fr-FR" sz="1900" b="0" dirty="0"/>
                        <a:t>2 000</a:t>
                      </a:r>
                    </a:p>
                    <a:p>
                      <a:pPr algn="r"/>
                      <a:r>
                        <a:rPr lang="fr-FR" sz="1900" b="0" dirty="0"/>
                        <a:t>2 000</a:t>
                      </a:r>
                    </a:p>
                  </a:txBody>
                  <a:tcPr marL="85684" marR="85684" marT="42842" marB="42842"/>
                </a:tc>
                <a:extLst>
                  <a:ext uri="{0D108BD9-81ED-4DB2-BD59-A6C34878D82A}">
                    <a16:rowId xmlns:a16="http://schemas.microsoft.com/office/drawing/2014/main" val="947916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1495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3A3C3F-94AE-379B-39E5-9B5A966DC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AF7B6C1-7803-E9AB-DC1F-FA63A8C1F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r-FR" sz="3400" dirty="0">
                <a:solidFill>
                  <a:srgbClr val="FFFFFF"/>
                </a:solidFill>
              </a:rPr>
              <a:t>PROGRAMME TRIENNAL D’IMMOBILISATION </a:t>
            </a:r>
            <a:r>
              <a:rPr lang="fr-FR" sz="3200" dirty="0">
                <a:solidFill>
                  <a:srgbClr val="FFFFFF"/>
                </a:solidFill>
              </a:rPr>
              <a:t>(000 $)</a:t>
            </a:r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FB8AC513-CF05-EF13-AB80-E27570E701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3085845"/>
              </p:ext>
            </p:extLst>
          </p:nvPr>
        </p:nvGraphicFramePr>
        <p:xfrm>
          <a:off x="777172" y="1924820"/>
          <a:ext cx="10661600" cy="43805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04745">
                  <a:extLst>
                    <a:ext uri="{9D8B030D-6E8A-4147-A177-3AD203B41FA5}">
                      <a16:colId xmlns:a16="http://schemas.microsoft.com/office/drawing/2014/main" val="3292387041"/>
                    </a:ext>
                  </a:extLst>
                </a:gridCol>
                <a:gridCol w="2008892">
                  <a:extLst>
                    <a:ext uri="{9D8B030D-6E8A-4147-A177-3AD203B41FA5}">
                      <a16:colId xmlns:a16="http://schemas.microsoft.com/office/drawing/2014/main" val="2351448225"/>
                    </a:ext>
                  </a:extLst>
                </a:gridCol>
                <a:gridCol w="1782655">
                  <a:extLst>
                    <a:ext uri="{9D8B030D-6E8A-4147-A177-3AD203B41FA5}">
                      <a16:colId xmlns:a16="http://schemas.microsoft.com/office/drawing/2014/main" val="977291006"/>
                    </a:ext>
                  </a:extLst>
                </a:gridCol>
                <a:gridCol w="1782653">
                  <a:extLst>
                    <a:ext uri="{9D8B030D-6E8A-4147-A177-3AD203B41FA5}">
                      <a16:colId xmlns:a16="http://schemas.microsoft.com/office/drawing/2014/main" val="1517970191"/>
                    </a:ext>
                  </a:extLst>
                </a:gridCol>
                <a:gridCol w="1782655">
                  <a:extLst>
                    <a:ext uri="{9D8B030D-6E8A-4147-A177-3AD203B41FA5}">
                      <a16:colId xmlns:a16="http://schemas.microsoft.com/office/drawing/2014/main" val="3501235709"/>
                    </a:ext>
                  </a:extLst>
                </a:gridCol>
              </a:tblGrid>
              <a:tr h="343669">
                <a:tc>
                  <a:txBody>
                    <a:bodyPr/>
                    <a:lstStyle/>
                    <a:p>
                      <a:endParaRPr lang="fr-FR" sz="1500"/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endParaRPr lang="fr-FR" sz="1500"/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/>
                        <a:t>2026</a:t>
                      </a:r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/>
                        <a:t>2027</a:t>
                      </a:r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500"/>
                        <a:t>2028</a:t>
                      </a:r>
                      <a:endParaRPr lang="fr-FR" sz="1500"/>
                    </a:p>
                  </a:txBody>
                  <a:tcPr marL="69494" marR="69494" marT="34747" marB="34747"/>
                </a:tc>
                <a:extLst>
                  <a:ext uri="{0D108BD9-81ED-4DB2-BD59-A6C34878D82A}">
                    <a16:rowId xmlns:a16="http://schemas.microsoft.com/office/drawing/2014/main" val="527484449"/>
                  </a:ext>
                </a:extLst>
              </a:tr>
              <a:tr h="1069730">
                <a:tc>
                  <a:txBody>
                    <a:bodyPr/>
                    <a:lstStyle/>
                    <a:p>
                      <a:r>
                        <a:rPr lang="fr-FR" sz="1500" b="0"/>
                        <a:t>BARRAGES</a:t>
                      </a:r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r>
                        <a:rPr lang="en-CA" sz="1500"/>
                        <a:t>COÛT TOTAL</a:t>
                      </a:r>
                    </a:p>
                    <a:p>
                      <a:r>
                        <a:rPr lang="en-CA" sz="1500"/>
                        <a:t>SUBVENTION</a:t>
                      </a:r>
                    </a:p>
                    <a:p>
                      <a:r>
                        <a:rPr lang="en-CA" sz="1500"/>
                        <a:t>COÛT NET</a:t>
                      </a:r>
                    </a:p>
                    <a:p>
                      <a:endParaRPr lang="fr-FR" sz="1500" b="0"/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 b="0"/>
                        <a:t>570</a:t>
                      </a:r>
                    </a:p>
                    <a:p>
                      <a:pPr algn="r"/>
                      <a:r>
                        <a:rPr lang="fr-FR" sz="1500" b="0"/>
                        <a:t>-</a:t>
                      </a:r>
                    </a:p>
                    <a:p>
                      <a:pPr algn="r"/>
                      <a:r>
                        <a:rPr lang="fr-FR" sz="1500" b="0"/>
                        <a:t>570</a:t>
                      </a:r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 b="0"/>
                        <a:t>1 680</a:t>
                      </a:r>
                    </a:p>
                    <a:p>
                      <a:pPr algn="r"/>
                      <a:r>
                        <a:rPr lang="fr-FR" sz="1500" b="0"/>
                        <a:t>-</a:t>
                      </a:r>
                    </a:p>
                    <a:p>
                      <a:pPr algn="r"/>
                      <a:r>
                        <a:rPr lang="fr-FR" sz="1500" b="0"/>
                        <a:t>1 680</a:t>
                      </a:r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 b="0"/>
                        <a:t>1 150</a:t>
                      </a:r>
                    </a:p>
                    <a:p>
                      <a:pPr algn="r"/>
                      <a:r>
                        <a:rPr lang="fr-FR" sz="1500" b="0"/>
                        <a:t>-</a:t>
                      </a:r>
                    </a:p>
                    <a:p>
                      <a:pPr algn="r"/>
                      <a:r>
                        <a:rPr lang="fr-FR" sz="1500" b="0"/>
                        <a:t> 1 150</a:t>
                      </a:r>
                    </a:p>
                  </a:txBody>
                  <a:tcPr marL="69494" marR="69494" marT="34747" marB="34747"/>
                </a:tc>
                <a:extLst>
                  <a:ext uri="{0D108BD9-81ED-4DB2-BD59-A6C34878D82A}">
                    <a16:rowId xmlns:a16="http://schemas.microsoft.com/office/drawing/2014/main" val="2135965750"/>
                  </a:ext>
                </a:extLst>
              </a:tr>
              <a:tr h="1069730">
                <a:tc>
                  <a:txBody>
                    <a:bodyPr/>
                    <a:lstStyle/>
                    <a:p>
                      <a:r>
                        <a:rPr lang="fr-FR" sz="1500" b="0"/>
                        <a:t>EAU, ÉGOUTS, ÉTANGS &amp; BORNES</a:t>
                      </a:r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r>
                        <a:rPr lang="en-CA" sz="1500"/>
                        <a:t>COÛT TOTAL</a:t>
                      </a:r>
                    </a:p>
                    <a:p>
                      <a:r>
                        <a:rPr lang="en-CA" sz="1500"/>
                        <a:t>SUBVENTION</a:t>
                      </a:r>
                    </a:p>
                    <a:p>
                      <a:r>
                        <a:rPr lang="en-CA" sz="1500"/>
                        <a:t>COÛT NET</a:t>
                      </a:r>
                    </a:p>
                    <a:p>
                      <a:endParaRPr lang="fr-FR" sz="1500" b="0"/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 b="0" dirty="0"/>
                        <a:t>7 025</a:t>
                      </a:r>
                    </a:p>
                    <a:p>
                      <a:pPr algn="r"/>
                      <a:r>
                        <a:rPr lang="fr-FR" sz="1500" b="0" dirty="0"/>
                        <a:t>-</a:t>
                      </a:r>
                    </a:p>
                    <a:p>
                      <a:pPr algn="r"/>
                      <a:r>
                        <a:rPr lang="fr-FR" sz="1500" b="0" dirty="0"/>
                        <a:t>7 025</a:t>
                      </a:r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 b="0"/>
                        <a:t>425</a:t>
                      </a:r>
                    </a:p>
                    <a:p>
                      <a:pPr algn="r"/>
                      <a:r>
                        <a:rPr lang="fr-FR" sz="1500" b="0"/>
                        <a:t>-</a:t>
                      </a:r>
                    </a:p>
                    <a:p>
                      <a:pPr algn="r"/>
                      <a:r>
                        <a:rPr lang="fr-FR" sz="1500" b="0"/>
                        <a:t>425</a:t>
                      </a:r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 b="0"/>
                        <a:t>25</a:t>
                      </a:r>
                    </a:p>
                    <a:p>
                      <a:pPr algn="r"/>
                      <a:r>
                        <a:rPr lang="fr-FR" sz="1500" b="0"/>
                        <a:t>-</a:t>
                      </a:r>
                    </a:p>
                    <a:p>
                      <a:pPr algn="r"/>
                      <a:r>
                        <a:rPr lang="fr-FR" sz="1500" b="0"/>
                        <a:t>25</a:t>
                      </a:r>
                    </a:p>
                  </a:txBody>
                  <a:tcPr marL="69494" marR="69494" marT="34747" marB="34747"/>
                </a:tc>
                <a:extLst>
                  <a:ext uri="{0D108BD9-81ED-4DB2-BD59-A6C34878D82A}">
                    <a16:rowId xmlns:a16="http://schemas.microsoft.com/office/drawing/2014/main" val="554962417"/>
                  </a:ext>
                </a:extLst>
              </a:tr>
              <a:tr h="1069730">
                <a:tc>
                  <a:txBody>
                    <a:bodyPr/>
                    <a:lstStyle/>
                    <a:p>
                      <a:r>
                        <a:rPr lang="fr-FR" sz="1500" b="0"/>
                        <a:t>EXPANSION &amp; DÉVELOPPEMENT</a:t>
                      </a:r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r>
                        <a:rPr lang="en-CA" sz="1500"/>
                        <a:t>COÛT TOTAL</a:t>
                      </a:r>
                    </a:p>
                    <a:p>
                      <a:r>
                        <a:rPr lang="en-CA" sz="1500"/>
                        <a:t>SUBVENTION</a:t>
                      </a:r>
                    </a:p>
                    <a:p>
                      <a:r>
                        <a:rPr lang="en-CA" sz="1500"/>
                        <a:t>COÛT NET</a:t>
                      </a:r>
                    </a:p>
                    <a:p>
                      <a:endParaRPr lang="fr-FR" sz="1500" b="0"/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 b="0"/>
                        <a:t>500</a:t>
                      </a:r>
                    </a:p>
                    <a:p>
                      <a:pPr algn="r"/>
                      <a:r>
                        <a:rPr lang="fr-FR" sz="1500" b="0"/>
                        <a:t>-</a:t>
                      </a:r>
                    </a:p>
                    <a:p>
                      <a:pPr algn="r"/>
                      <a:r>
                        <a:rPr lang="fr-FR" sz="1500" b="0"/>
                        <a:t>500</a:t>
                      </a:r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 b="0"/>
                        <a:t>2 500</a:t>
                      </a:r>
                    </a:p>
                    <a:p>
                      <a:pPr algn="r"/>
                      <a:r>
                        <a:rPr lang="fr-FR" sz="1500" b="0"/>
                        <a:t>-</a:t>
                      </a:r>
                    </a:p>
                    <a:p>
                      <a:pPr algn="r"/>
                      <a:r>
                        <a:rPr lang="fr-FR" sz="1500" b="0"/>
                        <a:t>2 500</a:t>
                      </a:r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 b="0"/>
                        <a:t>9 200</a:t>
                      </a:r>
                    </a:p>
                    <a:p>
                      <a:pPr algn="r"/>
                      <a:r>
                        <a:rPr lang="fr-FR" sz="1500" b="0"/>
                        <a:t>4 745</a:t>
                      </a:r>
                    </a:p>
                    <a:p>
                      <a:pPr algn="r"/>
                      <a:r>
                        <a:rPr lang="fr-FR" sz="1500" b="0"/>
                        <a:t>4 455</a:t>
                      </a:r>
                    </a:p>
                  </a:txBody>
                  <a:tcPr marL="69494" marR="69494" marT="34747" marB="34747"/>
                </a:tc>
                <a:extLst>
                  <a:ext uri="{0D108BD9-81ED-4DB2-BD59-A6C34878D82A}">
                    <a16:rowId xmlns:a16="http://schemas.microsoft.com/office/drawing/2014/main" val="4181399331"/>
                  </a:ext>
                </a:extLst>
              </a:tr>
              <a:tr h="827709">
                <a:tc>
                  <a:txBody>
                    <a:bodyPr/>
                    <a:lstStyle/>
                    <a:p>
                      <a:r>
                        <a:rPr lang="fr-FR" sz="1500" b="1"/>
                        <a:t>TOTAL</a:t>
                      </a:r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r>
                        <a:rPr lang="en-CA" sz="1500"/>
                        <a:t>COÛT TOTAL</a:t>
                      </a:r>
                    </a:p>
                    <a:p>
                      <a:r>
                        <a:rPr lang="en-CA" sz="1500"/>
                        <a:t>SUBVENTION</a:t>
                      </a:r>
                    </a:p>
                    <a:p>
                      <a:r>
                        <a:rPr lang="en-CA" sz="1500"/>
                        <a:t>COÛT NET</a:t>
                      </a:r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 b="1" dirty="0"/>
                        <a:t>10 225</a:t>
                      </a:r>
                    </a:p>
                    <a:p>
                      <a:pPr algn="r"/>
                      <a:r>
                        <a:rPr lang="fr-FR" sz="1500" b="1" dirty="0"/>
                        <a:t>125</a:t>
                      </a:r>
                    </a:p>
                    <a:p>
                      <a:pPr algn="r"/>
                      <a:r>
                        <a:rPr lang="fr-FR" sz="1500" b="1" dirty="0"/>
                        <a:t>10 100</a:t>
                      </a:r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 b="1" dirty="0"/>
                        <a:t>24 294</a:t>
                      </a:r>
                    </a:p>
                    <a:p>
                      <a:pPr algn="r"/>
                      <a:r>
                        <a:rPr lang="fr-FR" sz="1500" b="1" dirty="0"/>
                        <a:t>9 969</a:t>
                      </a:r>
                    </a:p>
                    <a:p>
                      <a:pPr algn="r"/>
                      <a:r>
                        <a:rPr lang="fr-FR" sz="1500" b="1"/>
                        <a:t>15 524</a:t>
                      </a:r>
                      <a:endParaRPr lang="fr-FR" sz="1500" b="1" dirty="0"/>
                    </a:p>
                  </a:txBody>
                  <a:tcPr marL="69494" marR="69494" marT="34747" marB="3474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 b="1" dirty="0"/>
                        <a:t>14 935</a:t>
                      </a:r>
                    </a:p>
                    <a:p>
                      <a:pPr algn="r"/>
                      <a:r>
                        <a:rPr lang="fr-FR" sz="1500" b="1" dirty="0"/>
                        <a:t>6 745</a:t>
                      </a:r>
                    </a:p>
                    <a:p>
                      <a:pPr algn="r"/>
                      <a:r>
                        <a:rPr lang="fr-FR" sz="1500" b="1" dirty="0"/>
                        <a:t>8 190</a:t>
                      </a:r>
                    </a:p>
                  </a:txBody>
                  <a:tcPr marL="69494" marR="69494" marT="34747" marB="34747"/>
                </a:tc>
                <a:extLst>
                  <a:ext uri="{0D108BD9-81ED-4DB2-BD59-A6C34878D82A}">
                    <a16:rowId xmlns:a16="http://schemas.microsoft.com/office/drawing/2014/main" val="2243795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542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C442C9-043A-BFBB-D49A-DD6FDE0E3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483BBE7-1D13-B376-86B4-7CE3313AB1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2E1BB1-BBAA-C48E-BA1D-EE5431FDA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B1EF86A-A8C9-0CF8-46C6-11C028D89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70B0DF2-8871-322A-EFD5-53B62875B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BEA9F26-F23B-D621-E29E-205264B84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rgbClr val="FFFFFF"/>
                </a:solidFill>
              </a:rPr>
              <a:t>MERCI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0F6C5C50-4D1D-D16D-B9B1-268938B5DAD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2019300"/>
            <a:ext cx="105156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b="1" u="sng" dirty="0"/>
              <a:t>PÉRIODE DE QUESTIONS</a:t>
            </a:r>
            <a:endParaRPr lang="en-CA" b="1" dirty="0"/>
          </a:p>
          <a:p>
            <a:pPr marL="0" indent="0">
              <a:buNone/>
            </a:pPr>
            <a:r>
              <a:rPr lang="en-CA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15255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E64B85-729F-3046-FA0D-4DC10E16F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291AE1A-F6FA-8298-664A-6D4DC0A11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rgbClr val="FFFFFF"/>
                </a:solidFill>
              </a:rPr>
              <a:t>RÔLE D’ÉVALUATION </a:t>
            </a:r>
            <a:r>
              <a:rPr lang="fr-FR" sz="3200" dirty="0">
                <a:solidFill>
                  <a:srgbClr val="FFFFFF"/>
                </a:solidFill>
              </a:rPr>
              <a:t>(000 $)</a:t>
            </a:r>
            <a:br>
              <a:rPr lang="fr-FR" sz="4000" dirty="0">
                <a:solidFill>
                  <a:srgbClr val="FFFFFF"/>
                </a:solidFill>
              </a:rPr>
            </a:br>
            <a:r>
              <a:rPr lang="fr-FR" sz="2800" dirty="0">
                <a:solidFill>
                  <a:srgbClr val="FFFFFF"/>
                </a:solidFill>
              </a:rPr>
              <a:t>SEPTEMBRE DE CHAQUE ANNÉE</a:t>
            </a:r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41560F40-B44E-C137-3C2E-D79471438B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1715578"/>
              </p:ext>
            </p:extLst>
          </p:nvPr>
        </p:nvGraphicFramePr>
        <p:xfrm>
          <a:off x="644056" y="2726808"/>
          <a:ext cx="10927833" cy="346774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07120">
                  <a:extLst>
                    <a:ext uri="{9D8B030D-6E8A-4147-A177-3AD203B41FA5}">
                      <a16:colId xmlns:a16="http://schemas.microsoft.com/office/drawing/2014/main" val="3292387041"/>
                    </a:ext>
                  </a:extLst>
                </a:gridCol>
                <a:gridCol w="1581912">
                  <a:extLst>
                    <a:ext uri="{9D8B030D-6E8A-4147-A177-3AD203B41FA5}">
                      <a16:colId xmlns:a16="http://schemas.microsoft.com/office/drawing/2014/main" val="977291006"/>
                    </a:ext>
                  </a:extLst>
                </a:gridCol>
                <a:gridCol w="1344168">
                  <a:extLst>
                    <a:ext uri="{9D8B030D-6E8A-4147-A177-3AD203B41FA5}">
                      <a16:colId xmlns:a16="http://schemas.microsoft.com/office/drawing/2014/main" val="1517970191"/>
                    </a:ext>
                  </a:extLst>
                </a:gridCol>
                <a:gridCol w="1581912">
                  <a:extLst>
                    <a:ext uri="{9D8B030D-6E8A-4147-A177-3AD203B41FA5}">
                      <a16:colId xmlns:a16="http://schemas.microsoft.com/office/drawing/2014/main" val="3501235709"/>
                    </a:ext>
                  </a:extLst>
                </a:gridCol>
                <a:gridCol w="1330047">
                  <a:extLst>
                    <a:ext uri="{9D8B030D-6E8A-4147-A177-3AD203B41FA5}">
                      <a16:colId xmlns:a16="http://schemas.microsoft.com/office/drawing/2014/main" val="1490134329"/>
                    </a:ext>
                  </a:extLst>
                </a:gridCol>
                <a:gridCol w="1591337">
                  <a:extLst>
                    <a:ext uri="{9D8B030D-6E8A-4147-A177-3AD203B41FA5}">
                      <a16:colId xmlns:a16="http://schemas.microsoft.com/office/drawing/2014/main" val="1371679409"/>
                    </a:ext>
                  </a:extLst>
                </a:gridCol>
                <a:gridCol w="1591337">
                  <a:extLst>
                    <a:ext uri="{9D8B030D-6E8A-4147-A177-3AD203B41FA5}">
                      <a16:colId xmlns:a16="http://schemas.microsoft.com/office/drawing/2014/main" val="1260913791"/>
                    </a:ext>
                  </a:extLst>
                </a:gridCol>
              </a:tblGrid>
              <a:tr h="1921320">
                <a:tc>
                  <a:txBody>
                    <a:bodyPr/>
                    <a:lstStyle/>
                    <a:p>
                      <a:endParaRPr lang="fr-FR" sz="2000"/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RÉEL</a:t>
                      </a:r>
                    </a:p>
                    <a:p>
                      <a:pPr algn="ctr"/>
                      <a:r>
                        <a:rPr lang="fr-FR" sz="2000" dirty="0"/>
                        <a:t>2023</a:t>
                      </a:r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RÉEL</a:t>
                      </a:r>
                    </a:p>
                    <a:p>
                      <a:pPr algn="ctr"/>
                      <a:r>
                        <a:rPr lang="fr-FR" sz="2000" dirty="0"/>
                        <a:t>2024</a:t>
                      </a:r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/>
                        <a:t>BUDGET</a:t>
                      </a:r>
                    </a:p>
                    <a:p>
                      <a:pPr algn="ctr"/>
                      <a:r>
                        <a:rPr lang="en-CA" sz="2000"/>
                        <a:t>2025</a:t>
                      </a:r>
                      <a:endParaRPr lang="fr-FR" sz="2000"/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/>
                        <a:t>BUDGET</a:t>
                      </a:r>
                    </a:p>
                    <a:p>
                      <a:pPr algn="ctr"/>
                      <a:r>
                        <a:rPr lang="en-CA" sz="2000"/>
                        <a:t>2026</a:t>
                      </a:r>
                      <a:endParaRPr lang="fr-FR" sz="2000"/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dirty="0"/>
                        <a:t>ÉCARTS</a:t>
                      </a:r>
                    </a:p>
                    <a:p>
                      <a:pPr algn="ctr"/>
                      <a:r>
                        <a:rPr lang="en-CA" sz="2000" dirty="0"/>
                        <a:t>2025-2026</a:t>
                      </a:r>
                    </a:p>
                    <a:p>
                      <a:pPr algn="ctr"/>
                      <a:r>
                        <a:rPr lang="en-CA" sz="2000" dirty="0"/>
                        <a:t>($)</a:t>
                      </a:r>
                      <a:endParaRPr lang="fr-FR" sz="2000" dirty="0"/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 dirty="0"/>
                        <a:t>ÉCARTS</a:t>
                      </a:r>
                    </a:p>
                    <a:p>
                      <a:pPr algn="ctr"/>
                      <a:r>
                        <a:rPr lang="en-CA" sz="2000" dirty="0"/>
                        <a:t>2025-2026</a:t>
                      </a:r>
                    </a:p>
                    <a:p>
                      <a:pPr algn="ctr"/>
                      <a:r>
                        <a:rPr lang="en-CA" sz="2000" dirty="0"/>
                        <a:t>(%)</a:t>
                      </a:r>
                      <a:endParaRPr lang="fr-FR" sz="2000" dirty="0"/>
                    </a:p>
                    <a:p>
                      <a:pPr algn="ctr"/>
                      <a:endParaRPr lang="fr-FR" sz="2000" dirty="0"/>
                    </a:p>
                  </a:txBody>
                  <a:tcPr marL="117154" marR="117154" marT="58577" marB="58577"/>
                </a:tc>
                <a:extLst>
                  <a:ext uri="{0D108BD9-81ED-4DB2-BD59-A6C34878D82A}">
                    <a16:rowId xmlns:a16="http://schemas.microsoft.com/office/drawing/2014/main" val="527484449"/>
                  </a:ext>
                </a:extLst>
              </a:tr>
              <a:tr h="515476">
                <a:tc>
                  <a:txBody>
                    <a:bodyPr/>
                    <a:lstStyle/>
                    <a:p>
                      <a:r>
                        <a:rPr lang="en-CA" sz="2000" dirty="0"/>
                        <a:t>GÉNÉRAL</a:t>
                      </a:r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 dirty="0"/>
                        <a:t>1 589 341</a:t>
                      </a:r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 dirty="0"/>
                        <a:t>1 624 636</a:t>
                      </a:r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 dirty="0"/>
                        <a:t> 1 657 487</a:t>
                      </a:r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/>
                        <a:t>2 063 514</a:t>
                      </a:r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 dirty="0"/>
                        <a:t>406</a:t>
                      </a:r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 dirty="0"/>
                        <a:t>24,5</a:t>
                      </a:r>
                    </a:p>
                  </a:txBody>
                  <a:tcPr marL="117154" marR="117154" marT="58577" marB="58577"/>
                </a:tc>
                <a:extLst>
                  <a:ext uri="{0D108BD9-81ED-4DB2-BD59-A6C34878D82A}">
                    <a16:rowId xmlns:a16="http://schemas.microsoft.com/office/drawing/2014/main" val="3891867111"/>
                  </a:ext>
                </a:extLst>
              </a:tr>
              <a:tr h="515476">
                <a:tc>
                  <a:txBody>
                    <a:bodyPr/>
                    <a:lstStyle/>
                    <a:p>
                      <a:r>
                        <a:rPr lang="en-CA" sz="2000" dirty="0"/>
                        <a:t>COMMERCIAL</a:t>
                      </a:r>
                      <a:endParaRPr lang="fr-FR" sz="2000" dirty="0"/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56 775</a:t>
                      </a:r>
                    </a:p>
                  </a:txBody>
                  <a:tcPr marL="12204" marR="109832" marT="12204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56 775</a:t>
                      </a:r>
                    </a:p>
                  </a:txBody>
                  <a:tcPr marL="12204" marR="109832" marT="12204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69 821</a:t>
                      </a:r>
                    </a:p>
                  </a:txBody>
                  <a:tcPr marL="12204" marR="109832" marT="12204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86 687</a:t>
                      </a:r>
                    </a:p>
                  </a:txBody>
                  <a:tcPr marL="12204" marR="109832" marT="12204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12204" marR="109832" marT="12204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 dirty="0"/>
                        <a:t>24,2</a:t>
                      </a:r>
                    </a:p>
                  </a:txBody>
                  <a:tcPr marL="117154" marR="117154" marT="58577" marB="58577"/>
                </a:tc>
                <a:extLst>
                  <a:ext uri="{0D108BD9-81ED-4DB2-BD59-A6C34878D82A}">
                    <a16:rowId xmlns:a16="http://schemas.microsoft.com/office/drawing/2014/main" val="1009673514"/>
                  </a:ext>
                </a:extLst>
              </a:tr>
              <a:tr h="515476">
                <a:tc>
                  <a:txBody>
                    <a:bodyPr/>
                    <a:lstStyle/>
                    <a:p>
                      <a:r>
                        <a:rPr lang="en-CA" sz="2000" b="1" dirty="0"/>
                        <a:t>TOTAL</a:t>
                      </a:r>
                      <a:endParaRPr lang="fr-FR" sz="2000" b="1" dirty="0"/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 b="1" dirty="0"/>
                        <a:t>1 646 116</a:t>
                      </a:r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 b="1" dirty="0"/>
                        <a:t>1 681 411</a:t>
                      </a:r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 b="1" dirty="0"/>
                        <a:t>1 727 308 </a:t>
                      </a:r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 b="1" dirty="0"/>
                        <a:t>2 150 202</a:t>
                      </a:r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 b="1" dirty="0"/>
                        <a:t>423</a:t>
                      </a:r>
                    </a:p>
                  </a:txBody>
                  <a:tcPr marL="117154" marR="117154" marT="58577" marB="58577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 b="1" dirty="0"/>
                        <a:t>24,5</a:t>
                      </a:r>
                    </a:p>
                  </a:txBody>
                  <a:tcPr marL="117154" marR="117154" marT="58577" marB="58577"/>
                </a:tc>
                <a:extLst>
                  <a:ext uri="{0D108BD9-81ED-4DB2-BD59-A6C34878D82A}">
                    <a16:rowId xmlns:a16="http://schemas.microsoft.com/office/drawing/2014/main" val="947916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3502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1661B8D-FA25-2892-CC22-EEB1CAE6A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rgbClr val="FFFFFF"/>
                </a:solidFill>
              </a:rPr>
              <a:t>FRAIS DE FONCTIONNEMENT </a:t>
            </a:r>
            <a:r>
              <a:rPr lang="fr-FR" sz="3200" dirty="0">
                <a:solidFill>
                  <a:srgbClr val="FFFFFF"/>
                </a:solidFill>
              </a:rPr>
              <a:t>(000 $)</a:t>
            </a:r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7EFEED5D-BEE2-DCE9-7DAD-CC074B68E4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0348039"/>
              </p:ext>
            </p:extLst>
          </p:nvPr>
        </p:nvGraphicFramePr>
        <p:xfrm>
          <a:off x="1024129" y="1792225"/>
          <a:ext cx="10058400" cy="483527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44986">
                  <a:extLst>
                    <a:ext uri="{9D8B030D-6E8A-4147-A177-3AD203B41FA5}">
                      <a16:colId xmlns:a16="http://schemas.microsoft.com/office/drawing/2014/main" val="3292387041"/>
                    </a:ext>
                  </a:extLst>
                </a:gridCol>
                <a:gridCol w="1023941">
                  <a:extLst>
                    <a:ext uri="{9D8B030D-6E8A-4147-A177-3AD203B41FA5}">
                      <a16:colId xmlns:a16="http://schemas.microsoft.com/office/drawing/2014/main" val="977291006"/>
                    </a:ext>
                  </a:extLst>
                </a:gridCol>
                <a:gridCol w="949621">
                  <a:extLst>
                    <a:ext uri="{9D8B030D-6E8A-4147-A177-3AD203B41FA5}">
                      <a16:colId xmlns:a16="http://schemas.microsoft.com/office/drawing/2014/main" val="1517970191"/>
                    </a:ext>
                  </a:extLst>
                </a:gridCol>
                <a:gridCol w="1255154">
                  <a:extLst>
                    <a:ext uri="{9D8B030D-6E8A-4147-A177-3AD203B41FA5}">
                      <a16:colId xmlns:a16="http://schemas.microsoft.com/office/drawing/2014/main" val="3501235709"/>
                    </a:ext>
                  </a:extLst>
                </a:gridCol>
                <a:gridCol w="1205606">
                  <a:extLst>
                    <a:ext uri="{9D8B030D-6E8A-4147-A177-3AD203B41FA5}">
                      <a16:colId xmlns:a16="http://schemas.microsoft.com/office/drawing/2014/main" val="1490134329"/>
                    </a:ext>
                  </a:extLst>
                </a:gridCol>
                <a:gridCol w="1156061">
                  <a:extLst>
                    <a:ext uri="{9D8B030D-6E8A-4147-A177-3AD203B41FA5}">
                      <a16:colId xmlns:a16="http://schemas.microsoft.com/office/drawing/2014/main" val="1371679409"/>
                    </a:ext>
                  </a:extLst>
                </a:gridCol>
                <a:gridCol w="1123031">
                  <a:extLst>
                    <a:ext uri="{9D8B030D-6E8A-4147-A177-3AD203B41FA5}">
                      <a16:colId xmlns:a16="http://schemas.microsoft.com/office/drawing/2014/main" val="1260913791"/>
                    </a:ext>
                  </a:extLst>
                </a:gridCol>
              </a:tblGrid>
              <a:tr h="881353">
                <a:tc>
                  <a:txBody>
                    <a:bodyPr/>
                    <a:lstStyle/>
                    <a:p>
                      <a:r>
                        <a:rPr lang="fr-FR" sz="1300" dirty="0"/>
                        <a:t>SERVICE</a:t>
                      </a:r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/>
                        <a:t>RÉEL</a:t>
                      </a:r>
                    </a:p>
                    <a:p>
                      <a:pPr algn="ctr"/>
                      <a:r>
                        <a:rPr lang="fr-FR" sz="1300"/>
                        <a:t>2023</a:t>
                      </a:r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/>
                        <a:t>RÉEL</a:t>
                      </a:r>
                    </a:p>
                    <a:p>
                      <a:pPr algn="ctr"/>
                      <a:r>
                        <a:rPr lang="fr-FR" sz="1300"/>
                        <a:t>2024</a:t>
                      </a:r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/>
                        <a:t>BUDGET</a:t>
                      </a:r>
                    </a:p>
                    <a:p>
                      <a:pPr algn="ctr"/>
                      <a:r>
                        <a:rPr lang="en-CA" sz="1300"/>
                        <a:t>2025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300"/>
                        <a:t>BUDGET</a:t>
                      </a:r>
                    </a:p>
                    <a:p>
                      <a:pPr algn="ctr"/>
                      <a:r>
                        <a:rPr lang="en-CA" sz="1300"/>
                        <a:t>2026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300" dirty="0"/>
                        <a:t>ÉCARTS</a:t>
                      </a:r>
                    </a:p>
                    <a:p>
                      <a:pPr algn="ctr"/>
                      <a:r>
                        <a:rPr lang="en-CA" sz="1300" dirty="0"/>
                        <a:t>2025-2026</a:t>
                      </a:r>
                    </a:p>
                    <a:p>
                      <a:pPr algn="ctr"/>
                      <a:r>
                        <a:rPr lang="en-CA" sz="1300" dirty="0"/>
                        <a:t>($)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300" dirty="0"/>
                        <a:t>ÉCARTS</a:t>
                      </a:r>
                    </a:p>
                    <a:p>
                      <a:pPr algn="ctr"/>
                      <a:r>
                        <a:rPr lang="en-CA" sz="1300" dirty="0"/>
                        <a:t>2025-2026</a:t>
                      </a:r>
                    </a:p>
                    <a:p>
                      <a:pPr algn="ctr"/>
                      <a:r>
                        <a:rPr lang="en-CA" sz="1300" dirty="0"/>
                        <a:t>(%)</a:t>
                      </a:r>
                      <a:endParaRPr lang="fr-FR" sz="1300" dirty="0"/>
                    </a:p>
                    <a:p>
                      <a:pPr algn="ctr"/>
                      <a:endParaRPr lang="fr-FR" sz="1300" dirty="0"/>
                    </a:p>
                  </a:txBody>
                  <a:tcPr marL="72207" marR="72207" marT="36103" marB="36103"/>
                </a:tc>
                <a:extLst>
                  <a:ext uri="{0D108BD9-81ED-4DB2-BD59-A6C34878D82A}">
                    <a16:rowId xmlns:a16="http://schemas.microsoft.com/office/drawing/2014/main" val="527484449"/>
                  </a:ext>
                </a:extLst>
              </a:tr>
              <a:tr h="491805">
                <a:tc>
                  <a:txBody>
                    <a:bodyPr/>
                    <a:lstStyle/>
                    <a:p>
                      <a:r>
                        <a:rPr lang="en-CA" sz="1300" dirty="0"/>
                        <a:t>CONSEIL</a:t>
                      </a:r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250,9</a:t>
                      </a:r>
                    </a:p>
                    <a:p>
                      <a:pPr algn="r"/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262,4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306,4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348,5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42,1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13,7</a:t>
                      </a:r>
                      <a:endParaRPr lang="fr-FR" sz="1300"/>
                    </a:p>
                  </a:txBody>
                  <a:tcPr marL="72207" marR="72207" marT="36103" marB="36103"/>
                </a:tc>
                <a:extLst>
                  <a:ext uri="{0D108BD9-81ED-4DB2-BD59-A6C34878D82A}">
                    <a16:rowId xmlns:a16="http://schemas.microsoft.com/office/drawing/2014/main" val="3891867111"/>
                  </a:ext>
                </a:extLst>
              </a:tr>
              <a:tr h="297031">
                <a:tc>
                  <a:txBody>
                    <a:bodyPr/>
                    <a:lstStyle/>
                    <a:p>
                      <a:r>
                        <a:rPr lang="en-CA" sz="1300" dirty="0"/>
                        <a:t>ADMINISTRATION ET ÉLECTION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1 681,4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1 665,3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1 828,0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2 055,0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227,0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12,4</a:t>
                      </a:r>
                      <a:endParaRPr lang="fr-FR" sz="1300"/>
                    </a:p>
                  </a:txBody>
                  <a:tcPr marL="72207" marR="72207" marT="36103" marB="36103"/>
                </a:tc>
                <a:extLst>
                  <a:ext uri="{0D108BD9-81ED-4DB2-BD59-A6C34878D82A}">
                    <a16:rowId xmlns:a16="http://schemas.microsoft.com/office/drawing/2014/main" val="111046658"/>
                  </a:ext>
                </a:extLst>
              </a:tr>
              <a:tr h="297031">
                <a:tc>
                  <a:txBody>
                    <a:bodyPr/>
                    <a:lstStyle/>
                    <a:p>
                      <a:r>
                        <a:rPr lang="en-CA" sz="1300" dirty="0"/>
                        <a:t>SÉCURITÉ PUBLIQUE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1 940,7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1 982,3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2 089,1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2 219,0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129,8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6,2</a:t>
                      </a:r>
                      <a:endParaRPr lang="fr-FR" sz="1300"/>
                    </a:p>
                  </a:txBody>
                  <a:tcPr marL="72207" marR="72207" marT="36103" marB="36103"/>
                </a:tc>
                <a:extLst>
                  <a:ext uri="{0D108BD9-81ED-4DB2-BD59-A6C34878D82A}">
                    <a16:rowId xmlns:a16="http://schemas.microsoft.com/office/drawing/2014/main" val="1870374515"/>
                  </a:ext>
                </a:extLst>
              </a:tr>
              <a:tr h="297031">
                <a:tc>
                  <a:txBody>
                    <a:bodyPr/>
                    <a:lstStyle/>
                    <a:p>
                      <a:r>
                        <a:rPr lang="en-CA" sz="1300"/>
                        <a:t>TRAVAUX PUBLICS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4 661,1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5 208,5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4 402,5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4 755,1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352,5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8,0</a:t>
                      </a:r>
                      <a:endParaRPr lang="fr-FR" sz="1300"/>
                    </a:p>
                  </a:txBody>
                  <a:tcPr marL="72207" marR="72207" marT="36103" marB="36103"/>
                </a:tc>
                <a:extLst>
                  <a:ext uri="{0D108BD9-81ED-4DB2-BD59-A6C34878D82A}">
                    <a16:rowId xmlns:a16="http://schemas.microsoft.com/office/drawing/2014/main" val="998048147"/>
                  </a:ext>
                </a:extLst>
              </a:tr>
              <a:tr h="491805">
                <a:tc>
                  <a:txBody>
                    <a:bodyPr/>
                    <a:lstStyle/>
                    <a:p>
                      <a:r>
                        <a:rPr lang="en-CA" sz="1300"/>
                        <a:t>HYGIÈNE DU MILIEU ET ENVIRONNEMENT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1 742,3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2 724,2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1 815,9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2 307,6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491,6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27,1</a:t>
                      </a:r>
                      <a:endParaRPr lang="fr-FR" sz="1300"/>
                    </a:p>
                  </a:txBody>
                  <a:tcPr marL="72207" marR="72207" marT="36103" marB="36103"/>
                </a:tc>
                <a:extLst>
                  <a:ext uri="{0D108BD9-81ED-4DB2-BD59-A6C34878D82A}">
                    <a16:rowId xmlns:a16="http://schemas.microsoft.com/office/drawing/2014/main" val="2580015928"/>
                  </a:ext>
                </a:extLst>
              </a:tr>
              <a:tr h="297031">
                <a:tc>
                  <a:txBody>
                    <a:bodyPr/>
                    <a:lstStyle/>
                    <a:p>
                      <a:r>
                        <a:rPr lang="en-CA" sz="1300"/>
                        <a:t>URBANISME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1 018,5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1 016,2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1 363,4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1 096,4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(266,9)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(19,6)</a:t>
                      </a:r>
                      <a:endParaRPr lang="fr-FR" sz="1300"/>
                    </a:p>
                  </a:txBody>
                  <a:tcPr marL="72207" marR="72207" marT="36103" marB="36103"/>
                </a:tc>
                <a:extLst>
                  <a:ext uri="{0D108BD9-81ED-4DB2-BD59-A6C34878D82A}">
                    <a16:rowId xmlns:a16="http://schemas.microsoft.com/office/drawing/2014/main" val="552614768"/>
                  </a:ext>
                </a:extLst>
              </a:tr>
              <a:tr h="297031">
                <a:tc>
                  <a:txBody>
                    <a:bodyPr/>
                    <a:lstStyle/>
                    <a:p>
                      <a:r>
                        <a:rPr lang="en-CA" sz="1300" dirty="0"/>
                        <a:t>COMMUNICATION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150,7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131,4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154,0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226,5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72,5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47,1</a:t>
                      </a:r>
                      <a:endParaRPr lang="fr-FR" sz="1300"/>
                    </a:p>
                  </a:txBody>
                  <a:tcPr marL="72207" marR="72207" marT="36103" marB="36103"/>
                </a:tc>
                <a:extLst>
                  <a:ext uri="{0D108BD9-81ED-4DB2-BD59-A6C34878D82A}">
                    <a16:rowId xmlns:a16="http://schemas.microsoft.com/office/drawing/2014/main" val="2974425875"/>
                  </a:ext>
                </a:extLst>
              </a:tr>
              <a:tr h="297031">
                <a:tc>
                  <a:txBody>
                    <a:bodyPr/>
                    <a:lstStyle/>
                    <a:p>
                      <a:r>
                        <a:rPr lang="en-CA" sz="1300"/>
                        <a:t>LOISIRS ET CULTURE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1 462,6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1 477,9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1 536,7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1 710,4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173,7</a:t>
                      </a:r>
                      <a:endParaRPr lang="fr-FR" sz="130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/>
                        <a:t>11,3</a:t>
                      </a:r>
                      <a:endParaRPr lang="fr-FR" sz="1300"/>
                    </a:p>
                  </a:txBody>
                  <a:tcPr marL="72207" marR="72207" marT="36103" marB="36103"/>
                </a:tc>
                <a:extLst>
                  <a:ext uri="{0D108BD9-81ED-4DB2-BD59-A6C34878D82A}">
                    <a16:rowId xmlns:a16="http://schemas.microsoft.com/office/drawing/2014/main" val="2757964329"/>
                  </a:ext>
                </a:extLst>
              </a:tr>
              <a:tr h="297031">
                <a:tc>
                  <a:txBody>
                    <a:bodyPr/>
                    <a:lstStyle/>
                    <a:p>
                      <a:r>
                        <a:rPr lang="en-CA" sz="1300" dirty="0"/>
                        <a:t>FRAIS FINANCEMENT (INTÉRÊTS)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482,4</a:t>
                      </a:r>
                    </a:p>
                  </a:txBody>
                  <a:tcPr marL="7522" marR="67694" marT="7522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856,4</a:t>
                      </a:r>
                    </a:p>
                  </a:txBody>
                  <a:tcPr marL="7522" marR="67694" marT="7522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981,5</a:t>
                      </a:r>
                    </a:p>
                  </a:txBody>
                  <a:tcPr marL="7522" marR="67694" marT="7522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1 083,5</a:t>
                      </a:r>
                    </a:p>
                  </a:txBody>
                  <a:tcPr marL="7522" marR="67694" marT="7522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101,9</a:t>
                      </a:r>
                    </a:p>
                  </a:txBody>
                  <a:tcPr marL="7522" marR="67694" marT="7522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dirty="0"/>
                        <a:t>10,4</a:t>
                      </a:r>
                      <a:endParaRPr lang="fr-FR" sz="1300" dirty="0"/>
                    </a:p>
                  </a:txBody>
                  <a:tcPr marL="72207" marR="72207" marT="36103" marB="36103"/>
                </a:tc>
                <a:extLst>
                  <a:ext uri="{0D108BD9-81ED-4DB2-BD59-A6C34878D82A}">
                    <a16:rowId xmlns:a16="http://schemas.microsoft.com/office/drawing/2014/main" val="1009673514"/>
                  </a:ext>
                </a:extLst>
              </a:tr>
              <a:tr h="297031">
                <a:tc>
                  <a:txBody>
                    <a:bodyPr/>
                    <a:lstStyle/>
                    <a:p>
                      <a:r>
                        <a:rPr lang="fr-FR" sz="1300" dirty="0"/>
                        <a:t>REMBOURSEMENT DE LA DETTE</a:t>
                      </a:r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1 131,47</a:t>
                      </a:r>
                    </a:p>
                  </a:txBody>
                  <a:tcPr marL="7522" marR="67694" marT="7522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1 665,9</a:t>
                      </a:r>
                    </a:p>
                  </a:txBody>
                  <a:tcPr marL="7522" marR="67694" marT="7522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1 812,4</a:t>
                      </a:r>
                    </a:p>
                  </a:txBody>
                  <a:tcPr marL="7522" marR="67694" marT="7522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1 959,2</a:t>
                      </a:r>
                    </a:p>
                  </a:txBody>
                  <a:tcPr marL="7522" marR="67694" marT="7522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146,8</a:t>
                      </a:r>
                    </a:p>
                  </a:txBody>
                  <a:tcPr marL="7522" marR="67694" marT="7522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300" dirty="0"/>
                        <a:t>8,1</a:t>
                      </a:r>
                    </a:p>
                  </a:txBody>
                  <a:tcPr marL="72207" marR="72207" marT="36103" marB="36103"/>
                </a:tc>
                <a:extLst>
                  <a:ext uri="{0D108BD9-81ED-4DB2-BD59-A6C34878D82A}">
                    <a16:rowId xmlns:a16="http://schemas.microsoft.com/office/drawing/2014/main" val="2439712025"/>
                  </a:ext>
                </a:extLst>
              </a:tr>
              <a:tr h="297031">
                <a:tc>
                  <a:txBody>
                    <a:bodyPr/>
                    <a:lstStyle/>
                    <a:p>
                      <a:r>
                        <a:rPr lang="fr-FR" sz="1300" dirty="0"/>
                        <a:t>IMMO ET AFFECTATIONS</a:t>
                      </a:r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3 208,1</a:t>
                      </a:r>
                    </a:p>
                  </a:txBody>
                  <a:tcPr marL="7522" marR="67694" marT="7522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870,4</a:t>
                      </a:r>
                    </a:p>
                  </a:txBody>
                  <a:tcPr marL="7522" marR="67694" marT="7522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48,1</a:t>
                      </a:r>
                    </a:p>
                  </a:txBody>
                  <a:tcPr marL="7522" marR="67694" marT="7522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14,4</a:t>
                      </a:r>
                    </a:p>
                  </a:txBody>
                  <a:tcPr marL="7522" marR="67694" marT="7522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(33,7)</a:t>
                      </a:r>
                    </a:p>
                  </a:txBody>
                  <a:tcPr marL="7522" marR="67694" marT="7522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300" dirty="0"/>
                        <a:t>(70,1)</a:t>
                      </a:r>
                    </a:p>
                  </a:txBody>
                  <a:tcPr marL="72207" marR="72207" marT="36103" marB="36103"/>
                </a:tc>
                <a:extLst>
                  <a:ext uri="{0D108BD9-81ED-4DB2-BD59-A6C34878D82A}">
                    <a16:rowId xmlns:a16="http://schemas.microsoft.com/office/drawing/2014/main" val="4160013635"/>
                  </a:ext>
                </a:extLst>
              </a:tr>
              <a:tr h="297031">
                <a:tc>
                  <a:txBody>
                    <a:bodyPr/>
                    <a:lstStyle/>
                    <a:p>
                      <a:r>
                        <a:rPr lang="en-CA" sz="1300" b="1" dirty="0"/>
                        <a:t>TOTAL</a:t>
                      </a:r>
                      <a:endParaRPr lang="fr-FR" sz="1300" b="1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b="1" dirty="0"/>
                        <a:t>17 730,2</a:t>
                      </a:r>
                      <a:endParaRPr lang="fr-FR" sz="1300" b="1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b="1" dirty="0"/>
                        <a:t>17 860,9</a:t>
                      </a:r>
                      <a:endParaRPr lang="fr-FR" sz="1300" b="1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b="1" dirty="0"/>
                        <a:t>16 338,0</a:t>
                      </a:r>
                      <a:endParaRPr lang="fr-FR" sz="1300" b="1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b="1" dirty="0"/>
                        <a:t>17 775,6</a:t>
                      </a:r>
                      <a:endParaRPr lang="fr-FR" sz="1300" b="1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300" b="1" dirty="0"/>
                        <a:t>1 437,6</a:t>
                      </a:r>
                      <a:endParaRPr lang="fr-FR" sz="1300" b="1" dirty="0"/>
                    </a:p>
                  </a:txBody>
                  <a:tcPr marL="72207" marR="72207" marT="36103" marB="36103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300" b="1" dirty="0"/>
                        <a:t>8,8</a:t>
                      </a:r>
                    </a:p>
                  </a:txBody>
                  <a:tcPr marL="72207" marR="72207" marT="36103" marB="36103"/>
                </a:tc>
                <a:extLst>
                  <a:ext uri="{0D108BD9-81ED-4DB2-BD59-A6C34878D82A}">
                    <a16:rowId xmlns:a16="http://schemas.microsoft.com/office/drawing/2014/main" val="947916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705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6E9FE6-4275-B310-6FAD-46CC7F400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E12AA15-9A26-BC91-083F-C2F79AD41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rgbClr val="FFFFFF"/>
                </a:solidFill>
              </a:rPr>
              <a:t>FRAIS DE FONCTIONNEMENT </a:t>
            </a:r>
            <a:r>
              <a:rPr lang="fr-FR" sz="3200" dirty="0">
                <a:solidFill>
                  <a:srgbClr val="FFFFFF"/>
                </a:solidFill>
              </a:rPr>
              <a:t>(VARIATION %)</a:t>
            </a:r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A65D7409-1573-EF3F-8094-83C0AA6AF4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0610248"/>
              </p:ext>
            </p:extLst>
          </p:nvPr>
        </p:nvGraphicFramePr>
        <p:xfrm>
          <a:off x="896168" y="1701099"/>
          <a:ext cx="10423607" cy="50408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30696">
                  <a:extLst>
                    <a:ext uri="{9D8B030D-6E8A-4147-A177-3AD203B41FA5}">
                      <a16:colId xmlns:a16="http://schemas.microsoft.com/office/drawing/2014/main" val="3292387041"/>
                    </a:ext>
                  </a:extLst>
                </a:gridCol>
                <a:gridCol w="1792224">
                  <a:extLst>
                    <a:ext uri="{9D8B030D-6E8A-4147-A177-3AD203B41FA5}">
                      <a16:colId xmlns:a16="http://schemas.microsoft.com/office/drawing/2014/main" val="977291006"/>
                    </a:ext>
                  </a:extLst>
                </a:gridCol>
                <a:gridCol w="1636776">
                  <a:extLst>
                    <a:ext uri="{9D8B030D-6E8A-4147-A177-3AD203B41FA5}">
                      <a16:colId xmlns:a16="http://schemas.microsoft.com/office/drawing/2014/main" val="1517970191"/>
                    </a:ext>
                  </a:extLst>
                </a:gridCol>
                <a:gridCol w="1709928">
                  <a:extLst>
                    <a:ext uri="{9D8B030D-6E8A-4147-A177-3AD203B41FA5}">
                      <a16:colId xmlns:a16="http://schemas.microsoft.com/office/drawing/2014/main" val="3501235709"/>
                    </a:ext>
                  </a:extLst>
                </a:gridCol>
                <a:gridCol w="1553983">
                  <a:extLst>
                    <a:ext uri="{9D8B030D-6E8A-4147-A177-3AD203B41FA5}">
                      <a16:colId xmlns:a16="http://schemas.microsoft.com/office/drawing/2014/main" val="1490134329"/>
                    </a:ext>
                  </a:extLst>
                </a:gridCol>
              </a:tblGrid>
              <a:tr h="577422">
                <a:tc>
                  <a:txBody>
                    <a:bodyPr/>
                    <a:lstStyle/>
                    <a:p>
                      <a:r>
                        <a:rPr lang="fr-FR" sz="1500"/>
                        <a:t>SERVICE</a:t>
                      </a:r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/>
                        <a:t>2023-2024</a:t>
                      </a:r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/>
                        <a:t>2024-2025</a:t>
                      </a:r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500"/>
                        <a:t>2025-2026</a:t>
                      </a:r>
                      <a:endParaRPr lang="fr-FR" sz="150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500"/>
                        <a:t>MOYENNE SUR TROIS ANS</a:t>
                      </a:r>
                      <a:endParaRPr lang="fr-FR" sz="1500"/>
                    </a:p>
                  </a:txBody>
                  <a:tcPr marL="78030" marR="78030" marT="39015" marB="39015"/>
                </a:tc>
                <a:extLst>
                  <a:ext uri="{0D108BD9-81ED-4DB2-BD59-A6C34878D82A}">
                    <a16:rowId xmlns:a16="http://schemas.microsoft.com/office/drawing/2014/main" val="527484449"/>
                  </a:ext>
                </a:extLst>
              </a:tr>
              <a:tr h="343332">
                <a:tc>
                  <a:txBody>
                    <a:bodyPr/>
                    <a:lstStyle/>
                    <a:p>
                      <a:r>
                        <a:rPr lang="en-CA" sz="1400"/>
                        <a:t>CONSEIL</a:t>
                      </a:r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4,6</a:t>
                      </a:r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16,8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13,7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13,0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extLst>
                  <a:ext uri="{0D108BD9-81ED-4DB2-BD59-A6C34878D82A}">
                    <a16:rowId xmlns:a16="http://schemas.microsoft.com/office/drawing/2014/main" val="3891867111"/>
                  </a:ext>
                </a:extLst>
              </a:tr>
              <a:tr h="343332">
                <a:tc>
                  <a:txBody>
                    <a:bodyPr/>
                    <a:lstStyle/>
                    <a:p>
                      <a:r>
                        <a:rPr lang="en-CA" sz="1400"/>
                        <a:t>ADMINISTRATION ET ÉLECTION</a:t>
                      </a:r>
                      <a:endParaRPr lang="fr-FR" sz="140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(1,0)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9,8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12,4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7,4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extLst>
                  <a:ext uri="{0D108BD9-81ED-4DB2-BD59-A6C34878D82A}">
                    <a16:rowId xmlns:a16="http://schemas.microsoft.com/office/drawing/2014/main" val="111046658"/>
                  </a:ext>
                </a:extLst>
              </a:tr>
              <a:tr h="343332">
                <a:tc>
                  <a:txBody>
                    <a:bodyPr/>
                    <a:lstStyle/>
                    <a:p>
                      <a:r>
                        <a:rPr lang="en-CA" sz="1400" dirty="0"/>
                        <a:t>SÉCURITÉ PUBLIQUE</a:t>
                      </a:r>
                      <a:endParaRPr lang="fr-FR" sz="14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2,1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5,4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6,2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4,8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extLst>
                  <a:ext uri="{0D108BD9-81ED-4DB2-BD59-A6C34878D82A}">
                    <a16:rowId xmlns:a16="http://schemas.microsoft.com/office/drawing/2014/main" val="1870374515"/>
                  </a:ext>
                </a:extLst>
              </a:tr>
              <a:tr h="343332">
                <a:tc>
                  <a:txBody>
                    <a:bodyPr/>
                    <a:lstStyle/>
                    <a:p>
                      <a:r>
                        <a:rPr lang="en-CA" sz="1400" dirty="0"/>
                        <a:t>TRAVAUX PUBLICS</a:t>
                      </a:r>
                      <a:endParaRPr lang="fr-FR" sz="14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11,7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(15,5)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8,0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0,7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extLst>
                  <a:ext uri="{0D108BD9-81ED-4DB2-BD59-A6C34878D82A}">
                    <a16:rowId xmlns:a16="http://schemas.microsoft.com/office/drawing/2014/main" val="998048147"/>
                  </a:ext>
                </a:extLst>
              </a:tr>
              <a:tr h="525402">
                <a:tc>
                  <a:txBody>
                    <a:bodyPr/>
                    <a:lstStyle/>
                    <a:p>
                      <a:r>
                        <a:rPr lang="en-CA" sz="1400" dirty="0"/>
                        <a:t>HYGIÈNE DU MILIEU ET ENVIRONNEMENT</a:t>
                      </a:r>
                      <a:endParaRPr lang="fr-FR" sz="14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56,4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(33,3)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27,1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10,8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extLst>
                  <a:ext uri="{0D108BD9-81ED-4DB2-BD59-A6C34878D82A}">
                    <a16:rowId xmlns:a16="http://schemas.microsoft.com/office/drawing/2014/main" val="2580015928"/>
                  </a:ext>
                </a:extLst>
              </a:tr>
              <a:tr h="343332">
                <a:tc>
                  <a:txBody>
                    <a:bodyPr/>
                    <a:lstStyle/>
                    <a:p>
                      <a:r>
                        <a:rPr lang="en-CA" sz="1400" dirty="0"/>
                        <a:t>URBANISME</a:t>
                      </a:r>
                      <a:endParaRPr lang="fr-FR" sz="14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(0,2)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34,2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(19,6)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2,5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extLst>
                  <a:ext uri="{0D108BD9-81ED-4DB2-BD59-A6C34878D82A}">
                    <a16:rowId xmlns:a16="http://schemas.microsoft.com/office/drawing/2014/main" val="552614768"/>
                  </a:ext>
                </a:extLst>
              </a:tr>
              <a:tr h="343332">
                <a:tc>
                  <a:txBody>
                    <a:bodyPr/>
                    <a:lstStyle/>
                    <a:p>
                      <a:r>
                        <a:rPr lang="en-CA" sz="1400" dirty="0"/>
                        <a:t>COMMUNICATION</a:t>
                      </a:r>
                      <a:endParaRPr lang="fr-FR" sz="14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(12,8)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17,2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47,1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16,8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extLst>
                  <a:ext uri="{0D108BD9-81ED-4DB2-BD59-A6C34878D82A}">
                    <a16:rowId xmlns:a16="http://schemas.microsoft.com/office/drawing/2014/main" val="2974425875"/>
                  </a:ext>
                </a:extLst>
              </a:tr>
              <a:tr h="343332">
                <a:tc>
                  <a:txBody>
                    <a:bodyPr/>
                    <a:lstStyle/>
                    <a:p>
                      <a:r>
                        <a:rPr lang="en-CA" sz="1400" dirty="0"/>
                        <a:t>LOISIRS ET CULTURE</a:t>
                      </a:r>
                      <a:endParaRPr lang="fr-FR" sz="14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1,0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4,0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11,3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5,6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extLst>
                  <a:ext uri="{0D108BD9-81ED-4DB2-BD59-A6C34878D82A}">
                    <a16:rowId xmlns:a16="http://schemas.microsoft.com/office/drawing/2014/main" val="2757964329"/>
                  </a:ext>
                </a:extLst>
              </a:tr>
              <a:tr h="343332">
                <a:tc>
                  <a:txBody>
                    <a:bodyPr/>
                    <a:lstStyle/>
                    <a:p>
                      <a:r>
                        <a:rPr lang="en-CA" sz="1400" dirty="0"/>
                        <a:t>FRAIS FINANCEMENT (INTÉRÊTS)</a:t>
                      </a:r>
                      <a:endParaRPr lang="fr-FR" sz="14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CA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77,5</a:t>
                      </a:r>
                      <a:endParaRPr lang="fr-FR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28" marR="73153" marT="8128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CA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14,6</a:t>
                      </a:r>
                      <a:endParaRPr lang="fr-FR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28" marR="73153" marT="812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dirty="0"/>
                        <a:t>10,4</a:t>
                      </a:r>
                      <a:endParaRPr lang="fr-FR" sz="15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en-CA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41,5</a:t>
                      </a:r>
                      <a:endParaRPr lang="fr-FR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28" marR="73153" marT="8128" marB="0"/>
                </a:tc>
                <a:extLst>
                  <a:ext uri="{0D108BD9-81ED-4DB2-BD59-A6C34878D82A}">
                    <a16:rowId xmlns:a16="http://schemas.microsoft.com/office/drawing/2014/main" val="1009673514"/>
                  </a:ext>
                </a:extLst>
              </a:tr>
              <a:tr h="3433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REMBOURSEMENT DE LA DETTE</a:t>
                      </a:r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47,2</a:t>
                      </a:r>
                    </a:p>
                  </a:txBody>
                  <a:tcPr marL="8128" marR="73153" marT="8128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8,8</a:t>
                      </a:r>
                    </a:p>
                  </a:txBody>
                  <a:tcPr marL="8128" marR="73153" marT="812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 dirty="0"/>
                        <a:t>8,1</a:t>
                      </a:r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24,4</a:t>
                      </a:r>
                    </a:p>
                  </a:txBody>
                  <a:tcPr marL="8128" marR="73153" marT="8128" marB="0"/>
                </a:tc>
                <a:extLst>
                  <a:ext uri="{0D108BD9-81ED-4DB2-BD59-A6C34878D82A}">
                    <a16:rowId xmlns:a16="http://schemas.microsoft.com/office/drawing/2014/main" val="251244724"/>
                  </a:ext>
                </a:extLst>
              </a:tr>
              <a:tr h="3433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IMMO ET AFFECTATIONS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(72,9)</a:t>
                      </a:r>
                    </a:p>
                  </a:txBody>
                  <a:tcPr marL="8128" marR="73153" marT="8128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(94,5)</a:t>
                      </a:r>
                    </a:p>
                  </a:txBody>
                  <a:tcPr marL="8128" marR="73153" marT="8128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 dirty="0"/>
                        <a:t>(70,1)</a:t>
                      </a:r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(33,0)</a:t>
                      </a:r>
                    </a:p>
                  </a:txBody>
                  <a:tcPr marL="8128" marR="73153" marT="8128" marB="0"/>
                </a:tc>
                <a:extLst>
                  <a:ext uri="{0D108BD9-81ED-4DB2-BD59-A6C34878D82A}">
                    <a16:rowId xmlns:a16="http://schemas.microsoft.com/office/drawing/2014/main" val="4192702773"/>
                  </a:ext>
                </a:extLst>
              </a:tr>
              <a:tr h="343332">
                <a:tc>
                  <a:txBody>
                    <a:bodyPr/>
                    <a:lstStyle/>
                    <a:p>
                      <a:r>
                        <a:rPr lang="en-CA" sz="1500" b="1" dirty="0"/>
                        <a:t>TOTAL</a:t>
                      </a:r>
                      <a:endParaRPr lang="fr-FR" sz="1500" b="1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b="1" dirty="0"/>
                        <a:t>17,0</a:t>
                      </a:r>
                      <a:endParaRPr lang="fr-FR" sz="1500" b="1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b="1" dirty="0"/>
                        <a:t>(4,1)</a:t>
                      </a:r>
                      <a:endParaRPr lang="fr-FR" sz="1500" b="1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b="1" dirty="0"/>
                        <a:t>9,0</a:t>
                      </a:r>
                      <a:endParaRPr lang="fr-FR" sz="1500" b="1" dirty="0"/>
                    </a:p>
                  </a:txBody>
                  <a:tcPr marL="78030" marR="78030" marT="39015" marB="39015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 b="1" dirty="0"/>
                        <a:t>7,4</a:t>
                      </a:r>
                      <a:endParaRPr lang="fr-FR" sz="1500" b="1" dirty="0"/>
                    </a:p>
                  </a:txBody>
                  <a:tcPr marL="78030" marR="78030" marT="39015" marB="39015"/>
                </a:tc>
                <a:extLst>
                  <a:ext uri="{0D108BD9-81ED-4DB2-BD59-A6C34878D82A}">
                    <a16:rowId xmlns:a16="http://schemas.microsoft.com/office/drawing/2014/main" val="947916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8057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6DFD6-CD10-A826-6BA9-129DCDDED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A7DED0-C099-C193-9DF7-A818C5A1B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6927"/>
          </a:xfrm>
        </p:spPr>
        <p:txBody>
          <a:bodyPr>
            <a:normAutofit fontScale="90000"/>
          </a:bodyPr>
          <a:lstStyle/>
          <a:p>
            <a:r>
              <a:rPr lang="fr-FR" dirty="0"/>
              <a:t>FRAIS DE FONCTIONNEMENT </a:t>
            </a:r>
            <a:r>
              <a:rPr lang="fr-FR" sz="3600" dirty="0"/>
              <a:t>(part %)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34CCD54D-A9B8-9C7D-85AB-F2670EF48E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6057953"/>
              </p:ext>
            </p:extLst>
          </p:nvPr>
        </p:nvGraphicFramePr>
        <p:xfrm>
          <a:off x="838199" y="1229032"/>
          <a:ext cx="10777695" cy="5263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3694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3E4664-E21F-BEC2-28DA-3DB454CB1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DDB7092-13E0-8225-FE8D-70A2153C7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rgbClr val="FFFFFF"/>
                </a:solidFill>
              </a:rPr>
              <a:t>SALAIRES </a:t>
            </a:r>
            <a:r>
              <a:rPr lang="fr-FR" sz="3200" dirty="0">
                <a:solidFill>
                  <a:srgbClr val="FFFFFF"/>
                </a:solidFill>
              </a:rPr>
              <a:t>(000 $)</a:t>
            </a:r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B2CF9143-B97D-89F8-57FD-65D45878EE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3954442"/>
              </p:ext>
            </p:extLst>
          </p:nvPr>
        </p:nvGraphicFramePr>
        <p:xfrm>
          <a:off x="1107580" y="2112579"/>
          <a:ext cx="10000785" cy="41928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23222">
                  <a:extLst>
                    <a:ext uri="{9D8B030D-6E8A-4147-A177-3AD203B41FA5}">
                      <a16:colId xmlns:a16="http://schemas.microsoft.com/office/drawing/2014/main" val="3292387041"/>
                    </a:ext>
                  </a:extLst>
                </a:gridCol>
                <a:gridCol w="1016438">
                  <a:extLst>
                    <a:ext uri="{9D8B030D-6E8A-4147-A177-3AD203B41FA5}">
                      <a16:colId xmlns:a16="http://schemas.microsoft.com/office/drawing/2014/main" val="977291006"/>
                    </a:ext>
                  </a:extLst>
                </a:gridCol>
                <a:gridCol w="942664">
                  <a:extLst>
                    <a:ext uri="{9D8B030D-6E8A-4147-A177-3AD203B41FA5}">
                      <a16:colId xmlns:a16="http://schemas.microsoft.com/office/drawing/2014/main" val="1517970191"/>
                    </a:ext>
                  </a:extLst>
                </a:gridCol>
                <a:gridCol w="1245957">
                  <a:extLst>
                    <a:ext uri="{9D8B030D-6E8A-4147-A177-3AD203B41FA5}">
                      <a16:colId xmlns:a16="http://schemas.microsoft.com/office/drawing/2014/main" val="3501235709"/>
                    </a:ext>
                  </a:extLst>
                </a:gridCol>
                <a:gridCol w="1196773">
                  <a:extLst>
                    <a:ext uri="{9D8B030D-6E8A-4147-A177-3AD203B41FA5}">
                      <a16:colId xmlns:a16="http://schemas.microsoft.com/office/drawing/2014/main" val="1490134329"/>
                    </a:ext>
                  </a:extLst>
                </a:gridCol>
                <a:gridCol w="1147591">
                  <a:extLst>
                    <a:ext uri="{9D8B030D-6E8A-4147-A177-3AD203B41FA5}">
                      <a16:colId xmlns:a16="http://schemas.microsoft.com/office/drawing/2014/main" val="1371679409"/>
                    </a:ext>
                  </a:extLst>
                </a:gridCol>
                <a:gridCol w="1128140">
                  <a:extLst>
                    <a:ext uri="{9D8B030D-6E8A-4147-A177-3AD203B41FA5}">
                      <a16:colId xmlns:a16="http://schemas.microsoft.com/office/drawing/2014/main" val="1260913791"/>
                    </a:ext>
                  </a:extLst>
                </a:gridCol>
              </a:tblGrid>
              <a:tr h="1021520">
                <a:tc>
                  <a:txBody>
                    <a:bodyPr/>
                    <a:lstStyle/>
                    <a:p>
                      <a:r>
                        <a:rPr lang="fr-FR" sz="1500"/>
                        <a:t>SERVICE</a:t>
                      </a:r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/>
                        <a:t>RÉEL</a:t>
                      </a:r>
                    </a:p>
                    <a:p>
                      <a:pPr algn="ctr"/>
                      <a:r>
                        <a:rPr lang="fr-FR" sz="1500"/>
                        <a:t>2023</a:t>
                      </a:r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/>
                        <a:t>RÉEL</a:t>
                      </a:r>
                    </a:p>
                    <a:p>
                      <a:pPr algn="ctr"/>
                      <a:r>
                        <a:rPr lang="fr-FR" sz="1500"/>
                        <a:t>2024</a:t>
                      </a:r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500"/>
                        <a:t>BUDGET</a:t>
                      </a:r>
                    </a:p>
                    <a:p>
                      <a:pPr algn="ctr"/>
                      <a:r>
                        <a:rPr lang="en-CA" sz="1500"/>
                        <a:t>2025</a:t>
                      </a:r>
                      <a:endParaRPr lang="fr-FR" sz="1500"/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500"/>
                        <a:t>BUDGET</a:t>
                      </a:r>
                    </a:p>
                    <a:p>
                      <a:pPr algn="ctr"/>
                      <a:r>
                        <a:rPr lang="en-CA" sz="1500"/>
                        <a:t>2026</a:t>
                      </a:r>
                      <a:endParaRPr lang="fr-FR" sz="1500"/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500"/>
                        <a:t>ECARTS</a:t>
                      </a:r>
                    </a:p>
                    <a:p>
                      <a:pPr algn="ctr"/>
                      <a:r>
                        <a:rPr lang="en-CA" sz="1500"/>
                        <a:t>2025-2026</a:t>
                      </a:r>
                    </a:p>
                    <a:p>
                      <a:pPr algn="ctr"/>
                      <a:r>
                        <a:rPr lang="en-CA" sz="1500"/>
                        <a:t>($)</a:t>
                      </a:r>
                      <a:endParaRPr lang="fr-FR" sz="1500"/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1500"/>
                        <a:t>ECARTS</a:t>
                      </a:r>
                    </a:p>
                    <a:p>
                      <a:pPr algn="ctr"/>
                      <a:r>
                        <a:rPr lang="en-CA" sz="1500"/>
                        <a:t>2025-2026</a:t>
                      </a:r>
                    </a:p>
                    <a:p>
                      <a:pPr algn="ctr"/>
                      <a:r>
                        <a:rPr lang="en-CA" sz="1500"/>
                        <a:t>(%)</a:t>
                      </a:r>
                      <a:endParaRPr lang="fr-FR" sz="1500"/>
                    </a:p>
                    <a:p>
                      <a:pPr algn="ctr"/>
                      <a:endParaRPr lang="fr-FR" sz="1500"/>
                    </a:p>
                  </a:txBody>
                  <a:tcPr marL="76233" marR="76233" marT="38116" marB="38116"/>
                </a:tc>
                <a:extLst>
                  <a:ext uri="{0D108BD9-81ED-4DB2-BD59-A6C34878D82A}">
                    <a16:rowId xmlns:a16="http://schemas.microsoft.com/office/drawing/2014/main" val="527484449"/>
                  </a:ext>
                </a:extLst>
              </a:tr>
              <a:tr h="335425">
                <a:tc>
                  <a:txBody>
                    <a:bodyPr/>
                    <a:lstStyle/>
                    <a:p>
                      <a:r>
                        <a:rPr lang="en-CA" sz="1300"/>
                        <a:t>CONSEIL</a:t>
                      </a:r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222,9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228,8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276,4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293,7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17,3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1500"/>
                        <a:t>6,2</a:t>
                      </a:r>
                      <a:endParaRPr lang="fr-FR" sz="1500"/>
                    </a:p>
                  </a:txBody>
                  <a:tcPr marL="76233" marR="76233" marT="38116" marB="38116"/>
                </a:tc>
                <a:extLst>
                  <a:ext uri="{0D108BD9-81ED-4DB2-BD59-A6C34878D82A}">
                    <a16:rowId xmlns:a16="http://schemas.microsoft.com/office/drawing/2014/main" val="3891867111"/>
                  </a:ext>
                </a:extLst>
              </a:tr>
              <a:tr h="310014">
                <a:tc>
                  <a:txBody>
                    <a:bodyPr/>
                    <a:lstStyle/>
                    <a:p>
                      <a:r>
                        <a:rPr lang="en-CA" sz="1300"/>
                        <a:t>ADMINISTRATION ET ÉLECTION</a:t>
                      </a:r>
                      <a:endParaRPr lang="fr-FR" sz="1300"/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896,8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912,2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980,3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1 093,4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113,1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5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11,2</a:t>
                      </a:r>
                    </a:p>
                  </a:txBody>
                  <a:tcPr marL="7941" marR="7941" marT="7941" marB="0"/>
                </a:tc>
                <a:extLst>
                  <a:ext uri="{0D108BD9-81ED-4DB2-BD59-A6C34878D82A}">
                    <a16:rowId xmlns:a16="http://schemas.microsoft.com/office/drawing/2014/main" val="111046658"/>
                  </a:ext>
                </a:extLst>
              </a:tr>
              <a:tr h="335425">
                <a:tc>
                  <a:txBody>
                    <a:bodyPr/>
                    <a:lstStyle/>
                    <a:p>
                      <a:r>
                        <a:rPr lang="en-CA" sz="1300"/>
                        <a:t>SÉCURITÉ PUBLIQUE</a:t>
                      </a:r>
                      <a:endParaRPr lang="fr-FR" sz="1300"/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/>
                        <a:t>-</a:t>
                      </a:r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/>
                        <a:t>-</a:t>
                      </a:r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/>
                        <a:t>-</a:t>
                      </a:r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/>
                        <a:t>-</a:t>
                      </a:r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/>
                        <a:t>-</a:t>
                      </a:r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/>
                        <a:t>-</a:t>
                      </a:r>
                    </a:p>
                  </a:txBody>
                  <a:tcPr marL="76233" marR="76233" marT="38116" marB="38116"/>
                </a:tc>
                <a:extLst>
                  <a:ext uri="{0D108BD9-81ED-4DB2-BD59-A6C34878D82A}">
                    <a16:rowId xmlns:a16="http://schemas.microsoft.com/office/drawing/2014/main" val="1870374515"/>
                  </a:ext>
                </a:extLst>
              </a:tr>
              <a:tr h="335425">
                <a:tc>
                  <a:txBody>
                    <a:bodyPr/>
                    <a:lstStyle/>
                    <a:p>
                      <a:r>
                        <a:rPr lang="en-CA" sz="1300"/>
                        <a:t>TRAVAUX PUBLICS</a:t>
                      </a:r>
                      <a:endParaRPr lang="fr-FR" sz="1300"/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1 517,1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1 513,7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1 834,4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1 902,5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68,1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/>
                        <a:t>3,7</a:t>
                      </a:r>
                    </a:p>
                  </a:txBody>
                  <a:tcPr marL="76233" marR="76233" marT="38116" marB="38116"/>
                </a:tc>
                <a:extLst>
                  <a:ext uri="{0D108BD9-81ED-4DB2-BD59-A6C34878D82A}">
                    <a16:rowId xmlns:a16="http://schemas.microsoft.com/office/drawing/2014/main" val="998048147"/>
                  </a:ext>
                </a:extLst>
              </a:tr>
              <a:tr h="513301">
                <a:tc>
                  <a:txBody>
                    <a:bodyPr/>
                    <a:lstStyle/>
                    <a:p>
                      <a:r>
                        <a:rPr lang="en-CA" sz="1300"/>
                        <a:t>HYGIÈNE DU MILIEU ET ENVIRONNEMENT</a:t>
                      </a:r>
                      <a:endParaRPr lang="fr-FR" sz="1300"/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264,7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330,1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354,1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846,7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492,6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/>
                        <a:t>139,1</a:t>
                      </a:r>
                    </a:p>
                  </a:txBody>
                  <a:tcPr marL="76233" marR="76233" marT="38116" marB="38116"/>
                </a:tc>
                <a:extLst>
                  <a:ext uri="{0D108BD9-81ED-4DB2-BD59-A6C34878D82A}">
                    <a16:rowId xmlns:a16="http://schemas.microsoft.com/office/drawing/2014/main" val="2580015928"/>
                  </a:ext>
                </a:extLst>
              </a:tr>
              <a:tr h="335425">
                <a:tc>
                  <a:txBody>
                    <a:bodyPr/>
                    <a:lstStyle/>
                    <a:p>
                      <a:r>
                        <a:rPr lang="en-CA" sz="1300"/>
                        <a:t>URBANISME</a:t>
                      </a:r>
                      <a:endParaRPr lang="fr-FR" sz="1300"/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520,9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533,3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875,5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675,8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-199,7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/>
                        <a:t>(22,8)</a:t>
                      </a:r>
                    </a:p>
                  </a:txBody>
                  <a:tcPr marL="76233" marR="76233" marT="38116" marB="38116"/>
                </a:tc>
                <a:extLst>
                  <a:ext uri="{0D108BD9-81ED-4DB2-BD59-A6C34878D82A}">
                    <a16:rowId xmlns:a16="http://schemas.microsoft.com/office/drawing/2014/main" val="552614768"/>
                  </a:ext>
                </a:extLst>
              </a:tr>
              <a:tr h="335425">
                <a:tc>
                  <a:txBody>
                    <a:bodyPr/>
                    <a:lstStyle/>
                    <a:p>
                      <a:r>
                        <a:rPr lang="en-CA" sz="1200" dirty="0"/>
                        <a:t>COMMUNICATION</a:t>
                      </a:r>
                      <a:endParaRPr lang="fr-FR" sz="1200" dirty="0"/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98,4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98,4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/>
                        <a:t>-</a:t>
                      </a:r>
                    </a:p>
                  </a:txBody>
                  <a:tcPr marL="76233" marR="76233" marT="38116" marB="38116"/>
                </a:tc>
                <a:extLst>
                  <a:ext uri="{0D108BD9-81ED-4DB2-BD59-A6C34878D82A}">
                    <a16:rowId xmlns:a16="http://schemas.microsoft.com/office/drawing/2014/main" val="2974425875"/>
                  </a:ext>
                </a:extLst>
              </a:tr>
              <a:tr h="335425">
                <a:tc>
                  <a:txBody>
                    <a:bodyPr/>
                    <a:lstStyle/>
                    <a:p>
                      <a:r>
                        <a:rPr lang="en-CA" sz="1300"/>
                        <a:t>LOISIRS ET CULTURE</a:t>
                      </a:r>
                      <a:endParaRPr lang="fr-FR" sz="1300"/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404,0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345,2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432,9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498,5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65,6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/>
                        <a:t>15,1</a:t>
                      </a:r>
                    </a:p>
                  </a:txBody>
                  <a:tcPr marL="76233" marR="76233" marT="38116" marB="38116"/>
                </a:tc>
                <a:extLst>
                  <a:ext uri="{0D108BD9-81ED-4DB2-BD59-A6C34878D82A}">
                    <a16:rowId xmlns:a16="http://schemas.microsoft.com/office/drawing/2014/main" val="2757964329"/>
                  </a:ext>
                </a:extLst>
              </a:tr>
              <a:tr h="335425">
                <a:tc>
                  <a:txBody>
                    <a:bodyPr/>
                    <a:lstStyle/>
                    <a:p>
                      <a:r>
                        <a:rPr lang="en-CA" sz="1500" b="1"/>
                        <a:t>TOTAL</a:t>
                      </a:r>
                      <a:endParaRPr lang="fr-FR" sz="1500" b="1"/>
                    </a:p>
                  </a:txBody>
                  <a:tcPr marL="76233" marR="76233" marT="38116" marB="38116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3 826,4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3 863,2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4 753,6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5 409,0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655,4</a:t>
                      </a:r>
                    </a:p>
                  </a:txBody>
                  <a:tcPr marL="7941" marR="7941" marT="7941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500" b="1" dirty="0"/>
                        <a:t>13,8</a:t>
                      </a:r>
                    </a:p>
                  </a:txBody>
                  <a:tcPr marL="76233" marR="76233" marT="38116" marB="38116"/>
                </a:tc>
                <a:extLst>
                  <a:ext uri="{0D108BD9-81ED-4DB2-BD59-A6C34878D82A}">
                    <a16:rowId xmlns:a16="http://schemas.microsoft.com/office/drawing/2014/main" val="947916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2640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56880C-D6B9-7738-BCFA-2B04CF86D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7BD2D33-7855-BB0C-C52C-E4AADDE52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rgbClr val="FFFFFF"/>
                </a:solidFill>
              </a:rPr>
              <a:t>SALAIRES </a:t>
            </a:r>
            <a:r>
              <a:rPr lang="fr-FR" sz="3200" dirty="0">
                <a:solidFill>
                  <a:srgbClr val="FFFFFF"/>
                </a:solidFill>
              </a:rPr>
              <a:t>(000 $)</a:t>
            </a:r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1AF7CBC5-F70A-21CD-2A0A-242B9B800C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5957615"/>
              </p:ext>
            </p:extLst>
          </p:nvPr>
        </p:nvGraphicFramePr>
        <p:xfrm>
          <a:off x="855160" y="2112579"/>
          <a:ext cx="10505622" cy="41928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32388">
                  <a:extLst>
                    <a:ext uri="{9D8B030D-6E8A-4147-A177-3AD203B41FA5}">
                      <a16:colId xmlns:a16="http://schemas.microsoft.com/office/drawing/2014/main" val="3292387041"/>
                    </a:ext>
                  </a:extLst>
                </a:gridCol>
                <a:gridCol w="1373207">
                  <a:extLst>
                    <a:ext uri="{9D8B030D-6E8A-4147-A177-3AD203B41FA5}">
                      <a16:colId xmlns:a16="http://schemas.microsoft.com/office/drawing/2014/main" val="977291006"/>
                    </a:ext>
                  </a:extLst>
                </a:gridCol>
                <a:gridCol w="1373207">
                  <a:extLst>
                    <a:ext uri="{9D8B030D-6E8A-4147-A177-3AD203B41FA5}">
                      <a16:colId xmlns:a16="http://schemas.microsoft.com/office/drawing/2014/main" val="1517970191"/>
                    </a:ext>
                  </a:extLst>
                </a:gridCol>
                <a:gridCol w="1963410">
                  <a:extLst>
                    <a:ext uri="{9D8B030D-6E8A-4147-A177-3AD203B41FA5}">
                      <a16:colId xmlns:a16="http://schemas.microsoft.com/office/drawing/2014/main" val="3501235709"/>
                    </a:ext>
                  </a:extLst>
                </a:gridCol>
                <a:gridCol w="1963410">
                  <a:extLst>
                    <a:ext uri="{9D8B030D-6E8A-4147-A177-3AD203B41FA5}">
                      <a16:colId xmlns:a16="http://schemas.microsoft.com/office/drawing/2014/main" val="1490134329"/>
                    </a:ext>
                  </a:extLst>
                </a:gridCol>
              </a:tblGrid>
              <a:tr h="1048202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 marL="141649" marR="141649" marT="70824" marB="708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RÉEL</a:t>
                      </a:r>
                    </a:p>
                    <a:p>
                      <a:pPr algn="ctr"/>
                      <a:r>
                        <a:rPr lang="fr-FR" sz="2000" dirty="0"/>
                        <a:t>2023</a:t>
                      </a:r>
                    </a:p>
                  </a:txBody>
                  <a:tcPr marL="141649" marR="141649" marT="70824" marB="708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/>
                        <a:t>RÉEL</a:t>
                      </a:r>
                    </a:p>
                    <a:p>
                      <a:pPr algn="ctr"/>
                      <a:r>
                        <a:rPr lang="fr-FR" sz="2000" dirty="0"/>
                        <a:t>2024</a:t>
                      </a:r>
                    </a:p>
                  </a:txBody>
                  <a:tcPr marL="141649" marR="141649" marT="70824" marB="708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/>
                        <a:t>BUDGET</a:t>
                      </a:r>
                    </a:p>
                    <a:p>
                      <a:pPr algn="ctr"/>
                      <a:r>
                        <a:rPr lang="en-CA" sz="2000"/>
                        <a:t>2025</a:t>
                      </a:r>
                      <a:endParaRPr lang="fr-FR" sz="2000"/>
                    </a:p>
                  </a:txBody>
                  <a:tcPr marL="141649" marR="141649" marT="70824" marB="708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2000"/>
                        <a:t>BUDGET</a:t>
                      </a:r>
                    </a:p>
                    <a:p>
                      <a:pPr algn="ctr"/>
                      <a:r>
                        <a:rPr lang="en-CA" sz="2000"/>
                        <a:t>2026</a:t>
                      </a:r>
                      <a:endParaRPr lang="fr-FR" sz="2000"/>
                    </a:p>
                  </a:txBody>
                  <a:tcPr marL="141649" marR="141649" marT="70824" marB="70824"/>
                </a:tc>
                <a:extLst>
                  <a:ext uri="{0D108BD9-81ED-4DB2-BD59-A6C34878D82A}">
                    <a16:rowId xmlns:a16="http://schemas.microsoft.com/office/drawing/2014/main" val="527484449"/>
                  </a:ext>
                </a:extLst>
              </a:tr>
              <a:tr h="1048202">
                <a:tc>
                  <a:txBody>
                    <a:bodyPr/>
                    <a:lstStyle/>
                    <a:p>
                      <a:r>
                        <a:rPr lang="en-CA" sz="2000" b="0"/>
                        <a:t>TOTAL DES SALAIRES</a:t>
                      </a:r>
                      <a:endParaRPr lang="fr-FR" sz="2000" b="0"/>
                    </a:p>
                  </a:txBody>
                  <a:tcPr marL="141649" marR="141649" marT="70824" marB="70824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3 826,4</a:t>
                      </a:r>
                    </a:p>
                  </a:txBody>
                  <a:tcPr marL="14755" marR="14755" marT="14755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3 863,2</a:t>
                      </a:r>
                    </a:p>
                  </a:txBody>
                  <a:tcPr marL="14755" marR="14755" marT="14755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4 753,6</a:t>
                      </a:r>
                    </a:p>
                  </a:txBody>
                  <a:tcPr marL="14755" marR="14755" marT="14755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r-F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5 409,0</a:t>
                      </a:r>
                    </a:p>
                  </a:txBody>
                  <a:tcPr marL="14755" marR="14755" marT="14755" marB="0"/>
                </a:tc>
                <a:extLst>
                  <a:ext uri="{0D108BD9-81ED-4DB2-BD59-A6C34878D82A}">
                    <a16:rowId xmlns:a16="http://schemas.microsoft.com/office/drawing/2014/main" val="947916204"/>
                  </a:ext>
                </a:extLst>
              </a:tr>
              <a:tr h="1048202">
                <a:tc>
                  <a:txBody>
                    <a:bodyPr/>
                    <a:lstStyle/>
                    <a:p>
                      <a:r>
                        <a:rPr lang="fr-FR" sz="2000" b="0" dirty="0"/>
                        <a:t>FRAIS DE FONCTIONNEMENT</a:t>
                      </a:r>
                    </a:p>
                  </a:txBody>
                  <a:tcPr marL="141649" marR="141649" marT="70824" marB="7082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b="0" dirty="0"/>
                        <a:t>17 730,2</a:t>
                      </a:r>
                      <a:endParaRPr lang="fr-FR" sz="2000" b="0" dirty="0"/>
                    </a:p>
                  </a:txBody>
                  <a:tcPr marL="141649" marR="141649" marT="70824" marB="7082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b="0" dirty="0"/>
                        <a:t>17 860,9</a:t>
                      </a:r>
                      <a:endParaRPr lang="fr-FR" sz="2000" b="0" dirty="0"/>
                    </a:p>
                  </a:txBody>
                  <a:tcPr marL="141649" marR="141649" marT="70824" marB="7082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b="0" dirty="0"/>
                        <a:t>16 338,0</a:t>
                      </a:r>
                      <a:endParaRPr lang="fr-FR" sz="2000" b="0" dirty="0"/>
                    </a:p>
                  </a:txBody>
                  <a:tcPr marL="141649" marR="141649" marT="70824" marB="70824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b="0" dirty="0"/>
                        <a:t>17 775,6</a:t>
                      </a:r>
                      <a:endParaRPr lang="fr-FR" sz="2000" b="0" dirty="0"/>
                    </a:p>
                  </a:txBody>
                  <a:tcPr marL="141649" marR="141649" marT="70824" marB="70824"/>
                </a:tc>
                <a:extLst>
                  <a:ext uri="{0D108BD9-81ED-4DB2-BD59-A6C34878D82A}">
                    <a16:rowId xmlns:a16="http://schemas.microsoft.com/office/drawing/2014/main" val="2017991764"/>
                  </a:ext>
                </a:extLst>
              </a:tr>
              <a:tr h="1048202">
                <a:tc>
                  <a:txBody>
                    <a:bodyPr/>
                    <a:lstStyle/>
                    <a:p>
                      <a:r>
                        <a:rPr lang="fr-FR" sz="2000" b="1" dirty="0"/>
                        <a:t>PART DES SALAIRES</a:t>
                      </a:r>
                    </a:p>
                  </a:txBody>
                  <a:tcPr marL="141649" marR="141649" marT="70824" marB="70824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 b="1" dirty="0"/>
                        <a:t>21,6 %</a:t>
                      </a:r>
                    </a:p>
                  </a:txBody>
                  <a:tcPr marL="141649" marR="141649" marT="70824" marB="70824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 b="1" dirty="0"/>
                        <a:t>21,6 %</a:t>
                      </a:r>
                    </a:p>
                  </a:txBody>
                  <a:tcPr marL="141649" marR="141649" marT="70824" marB="70824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 b="1" dirty="0"/>
                        <a:t>29,1 %</a:t>
                      </a:r>
                    </a:p>
                  </a:txBody>
                  <a:tcPr marL="141649" marR="141649" marT="70824" marB="70824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2000" b="1" dirty="0"/>
                        <a:t>30,4 %</a:t>
                      </a:r>
                    </a:p>
                  </a:txBody>
                  <a:tcPr marL="141649" marR="141649" marT="70824" marB="70824"/>
                </a:tc>
                <a:extLst>
                  <a:ext uri="{0D108BD9-81ED-4DB2-BD59-A6C34878D82A}">
                    <a16:rowId xmlns:a16="http://schemas.microsoft.com/office/drawing/2014/main" val="263172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2064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D65F0B8-3109-622B-5313-F8AB564F1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CA" sz="4000" dirty="0">
                <a:solidFill>
                  <a:srgbClr val="FFFFFF"/>
                </a:solidFill>
              </a:rPr>
              <a:t>EXPLICATIONS DES ÉCARTS </a:t>
            </a:r>
            <a:r>
              <a:rPr lang="en-CA" sz="3200" dirty="0">
                <a:solidFill>
                  <a:srgbClr val="FFFFFF"/>
                </a:solidFill>
              </a:rPr>
              <a:t>(000 $)</a:t>
            </a:r>
            <a:endParaRPr lang="fr-FR" sz="3200" dirty="0">
              <a:solidFill>
                <a:srgbClr val="FFFFFF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0116BB-D408-B53B-3E09-5F5EA2E7B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105" y="1737360"/>
            <a:ext cx="10263526" cy="4910328"/>
          </a:xfrm>
        </p:spPr>
        <p:txBody>
          <a:bodyPr anchor="ctr">
            <a:normAutofit/>
          </a:bodyPr>
          <a:lstStyle/>
          <a:p>
            <a:pPr fontAlgn="t"/>
            <a:r>
              <a:rPr lang="en-CA" sz="1800" b="1" dirty="0"/>
              <a:t>SALAIRES:</a:t>
            </a:r>
            <a:r>
              <a:rPr lang="en-CA" sz="1800" dirty="0"/>
              <a:t>								655</a:t>
            </a:r>
          </a:p>
          <a:p>
            <a:pPr fontAlgn="t"/>
            <a:r>
              <a:rPr lang="fr-FR" sz="1800" b="1" dirty="0"/>
              <a:t>MRC:</a:t>
            </a:r>
            <a:r>
              <a:rPr lang="fr-FR" sz="1800" dirty="0"/>
              <a:t>									   44</a:t>
            </a:r>
          </a:p>
          <a:p>
            <a:pPr fontAlgn="t"/>
            <a:r>
              <a:rPr lang="en-CA" sz="1800" b="1" dirty="0"/>
              <a:t>SÉCURITE PUBLIQUE: </a:t>
            </a:r>
            <a:r>
              <a:rPr lang="en-CA" sz="1800" dirty="0"/>
              <a:t>POLICE						125</a:t>
            </a:r>
            <a:endParaRPr lang="fr-FR" sz="1800" dirty="0"/>
          </a:p>
          <a:p>
            <a:pPr fontAlgn="t"/>
            <a:r>
              <a:rPr lang="en-CA" sz="1800" b="1" dirty="0"/>
              <a:t>DETTES (CAPITAL ET INTÉRÊTS)	</a:t>
            </a:r>
            <a:r>
              <a:rPr lang="en-CA" sz="1800" dirty="0"/>
              <a:t>					248</a:t>
            </a:r>
          </a:p>
          <a:p>
            <a:pPr fontAlgn="t"/>
            <a:r>
              <a:rPr lang="en-CA" sz="1800" b="1" dirty="0"/>
              <a:t>ASSURANCE</a:t>
            </a:r>
          </a:p>
          <a:p>
            <a:pPr lvl="1" fontAlgn="t"/>
            <a:r>
              <a:rPr lang="en-CA" sz="1800" dirty="0"/>
              <a:t>ÉGLISE								  12</a:t>
            </a:r>
          </a:p>
          <a:p>
            <a:pPr lvl="1" fontAlgn="t"/>
            <a:r>
              <a:rPr lang="en-CA" sz="1800" dirty="0"/>
              <a:t>PRESBYTÈRE							    4</a:t>
            </a:r>
          </a:p>
          <a:p>
            <a:pPr lvl="1" fontAlgn="t"/>
            <a:r>
              <a:rPr lang="en-CA" sz="1800" dirty="0"/>
              <a:t>NOUVELLE BIBLIOTHÈQUE						  16		</a:t>
            </a:r>
          </a:p>
          <a:p>
            <a:pPr fontAlgn="t"/>
            <a:r>
              <a:rPr lang="en-CA" sz="1800" b="1" dirty="0"/>
              <a:t>TRAVAUX PUBLICS							</a:t>
            </a:r>
            <a:r>
              <a:rPr lang="en-CA" sz="1800" dirty="0"/>
              <a:t>284</a:t>
            </a:r>
          </a:p>
          <a:p>
            <a:pPr fontAlgn="t"/>
            <a:r>
              <a:rPr lang="en-CA" sz="1800" b="1" u="heavy"/>
              <a:t>AUTRES</a:t>
            </a:r>
            <a:r>
              <a:rPr lang="en-CA" sz="1800" u="heavy" dirty="0"/>
              <a:t>								</a:t>
            </a:r>
            <a:r>
              <a:rPr lang="en-CA" sz="1800" u="heavy"/>
              <a:t>  49</a:t>
            </a:r>
            <a:endParaRPr lang="fr-FR" sz="1800" u="heavy" dirty="0"/>
          </a:p>
          <a:p>
            <a:pPr marL="0" indent="0">
              <a:buNone/>
            </a:pPr>
            <a:r>
              <a:rPr lang="en-CA" sz="2000" b="1" i="1" dirty="0"/>
              <a:t>TOTAL								            1 437 $</a:t>
            </a:r>
          </a:p>
        </p:txBody>
      </p:sp>
    </p:spTree>
    <p:extLst>
      <p:ext uri="{BB962C8B-B14F-4D97-AF65-F5344CB8AC3E}">
        <p14:creationId xmlns:p14="http://schemas.microsoft.com/office/powerpoint/2010/main" val="1925376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Une image contenant texte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2D478C59-3A37-316F-344B-30E621AE53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2330" y="643466"/>
            <a:ext cx="562733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0875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2163</TotalTime>
  <Words>962</Words>
  <Application>Microsoft Office PowerPoint</Application>
  <PresentationFormat>Grand écran</PresentationFormat>
  <Paragraphs>491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Thème Office</vt:lpstr>
      <vt:lpstr>PRÉSENTATION DU BUDGET 2026 ET DU PTI 2026-2027-2028</vt:lpstr>
      <vt:lpstr>RÔLE D’ÉVALUATION (000 $) SEPTEMBRE DE CHAQUE ANNÉE</vt:lpstr>
      <vt:lpstr>FRAIS DE FONCTIONNEMENT (000 $)</vt:lpstr>
      <vt:lpstr>FRAIS DE FONCTIONNEMENT (VARIATION %)</vt:lpstr>
      <vt:lpstr>FRAIS DE FONCTIONNEMENT (part %)</vt:lpstr>
      <vt:lpstr>SALAIRES (000 $)</vt:lpstr>
      <vt:lpstr>SALAIRES (000 $)</vt:lpstr>
      <vt:lpstr>EXPLICATIONS DES ÉCARTS (000 $)</vt:lpstr>
      <vt:lpstr>Présentation PowerPoint</vt:lpstr>
      <vt:lpstr>REVENUS (000 $)</vt:lpstr>
      <vt:lpstr>REVENUS (%)</vt:lpstr>
      <vt:lpstr>TAUX DE TAXES 2026</vt:lpstr>
      <vt:lpstr>PROGRAMME TRIENNAL D’IMMOBILISATION (000 $)</vt:lpstr>
      <vt:lpstr>PROGRAMME TRIENNAL D’IMMOBILISATION (000 $)</vt:lpstr>
      <vt:lpstr>MERCI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real brassard</dc:creator>
  <cp:lastModifiedBy>Réal Brassard (Directeur Général)</cp:lastModifiedBy>
  <cp:revision>47</cp:revision>
  <cp:lastPrinted>2026-01-06T17:09:05Z</cp:lastPrinted>
  <dcterms:created xsi:type="dcterms:W3CDTF">2025-12-31T14:30:10Z</dcterms:created>
  <dcterms:modified xsi:type="dcterms:W3CDTF">2026-01-12T21:57:12Z</dcterms:modified>
</cp:coreProperties>
</file>